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2"/>
  </p:notesMasterIdLst>
  <p:sldIdLst>
    <p:sldId id="256" r:id="rId2"/>
    <p:sldId id="273" r:id="rId3"/>
    <p:sldId id="257" r:id="rId4"/>
    <p:sldId id="269" r:id="rId5"/>
    <p:sldId id="259" r:id="rId6"/>
    <p:sldId id="260" r:id="rId7"/>
    <p:sldId id="261" r:id="rId8"/>
    <p:sldId id="262" r:id="rId9"/>
    <p:sldId id="266" r:id="rId10"/>
    <p:sldId id="276" r:id="rId11"/>
  </p:sldIdLst>
  <p:sldSz cx="9144000" cy="6858000" type="screen4x3"/>
  <p:notesSz cx="7102475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66644611831043"/>
          <c:y val="4.1964591737391671E-2"/>
          <c:w val="0.75075319040314925"/>
          <c:h val="0.70623143065636595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Сельские поселения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5080,0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20E-46F1-971A-9108948A330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6395,0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20E-46F1-971A-9108948A330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6535,8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20E-46F1-971A-9108948A33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Проект 2026</c:v>
                </c:pt>
                <c:pt idx="1">
                  <c:v>Проект 2027</c:v>
                </c:pt>
                <c:pt idx="2">
                  <c:v>Проект 2028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5080</c:v>
                </c:pt>
                <c:pt idx="1">
                  <c:v>6395</c:v>
                </c:pt>
                <c:pt idx="2">
                  <c:v>6535.8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0E-46F1-971A-9108948A3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8284416"/>
        <c:axId val="158249344"/>
        <c:axId val="0"/>
      </c:bar3DChart>
      <c:catAx>
        <c:axId val="1582844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249344"/>
        <c:crosses val="autoZero"/>
        <c:auto val="1"/>
        <c:lblAlgn val="ctr"/>
        <c:lblOffset val="100"/>
        <c:noMultiLvlLbl val="0"/>
      </c:catAx>
      <c:valAx>
        <c:axId val="158249344"/>
        <c:scaling>
          <c:orientation val="minMax"/>
        </c:scaling>
        <c:delete val="0"/>
        <c:axPos val="b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2844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0708129757995802E-2"/>
          <c:y val="0.88039354791149482"/>
          <c:w val="0.95544406507758861"/>
          <c:h val="0.115791324270128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29903104441219"/>
          <c:y val="9.005870795161329E-2"/>
          <c:w val="0.43677785484582887"/>
          <c:h val="0.8198825840967733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0-0F1F-4871-ADD0-3068076E227B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0F1F-4871-ADD0-3068076E227B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2-0F1F-4871-ADD0-3068076E227B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3-0F1F-4871-ADD0-3068076E227B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335,0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F1F-4871-ADD0-3068076E227B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1 </a:t>
                    </a:r>
                    <a:r>
                      <a:rPr lang="en-US" dirty="0" smtClean="0"/>
                      <a:t>320,0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F1F-4871-ADD0-3068076E227B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2 </a:t>
                    </a:r>
                    <a:r>
                      <a:rPr lang="en-US" dirty="0" smtClean="0"/>
                      <a:t>211,3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F1F-4871-ADD0-3068076E227B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F1F-4871-ADD0-3068076E227B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F1F-4871-ADD0-3068076E227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1F-4871-ADD0-3068076E227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5"/>
                <c:pt idx="0">
                  <c:v>Налог на доходы физических лиц</c:v>
                </c:pt>
                <c:pt idx="1">
                  <c:v>Единый сельскохозяйственный налог</c:v>
                </c:pt>
                <c:pt idx="2">
                  <c:v>НАЛОГИ НА ИМУЩЕСТВО</c:v>
                </c:pt>
                <c:pt idx="3">
                  <c:v>Государственная пошлина</c:v>
                </c:pt>
                <c:pt idx="4">
                  <c:v>Доходы от компенсации затрат государства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502</c:v>
                </c:pt>
                <c:pt idx="1">
                  <c:v>521.29999999999995</c:v>
                </c:pt>
                <c:pt idx="2">
                  <c:v>4046.8</c:v>
                </c:pt>
                <c:pt idx="3">
                  <c:v>2.8</c:v>
                </c:pt>
                <c:pt idx="4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F1F-4871-ADD0-3068076E227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932220278020925"/>
          <c:y val="3.174590910671285E-2"/>
          <c:w val="0.74846724020608535"/>
          <c:h val="0.6834764701912275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Неналоговые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9.259259259259401E-3"/>
                  <c:y val="-8.418097982683470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C98-4CCB-BB34-F5E65E4356B7}"/>
                </c:ext>
              </c:extLst>
            </c:dLbl>
            <c:dLbl>
              <c:idx val="1"/>
              <c:layout>
                <c:manualLayout>
                  <c:x val="9.259259259259401E-3"/>
                  <c:y val="8.4180979826834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C98-4CCB-BB34-F5E65E4356B7}"/>
                </c:ext>
              </c:extLst>
            </c:dLbl>
            <c:dLbl>
              <c:idx val="2"/>
              <c:layout>
                <c:manualLayout>
                  <c:x val="6.1728395061728392E-3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C98-4CCB-BB34-F5E65E4356B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Проект 2028</c:v>
                </c:pt>
                <c:pt idx="1">
                  <c:v>Проект 2027</c:v>
                </c:pt>
                <c:pt idx="2">
                  <c:v>Проект 2026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3.3</c:v>
                </c:pt>
                <c:pt idx="1">
                  <c:v>3.3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98-4CCB-BB34-F5E65E4356B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Налоговые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1.23456790123457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95,3%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C98-4CCB-BB34-F5E65E4356B7}"/>
                </c:ext>
              </c:extLst>
            </c:dLbl>
            <c:dLbl>
              <c:idx val="1"/>
              <c:layout>
                <c:manualLayout>
                  <c:x val="1.0802469135802595E-2"/>
                  <c:y val="2.806032660894539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95,3%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C98-4CCB-BB34-F5E65E4356B7}"/>
                </c:ext>
              </c:extLst>
            </c:dLbl>
            <c:dLbl>
              <c:idx val="2"/>
              <c:layout>
                <c:manualLayout>
                  <c:x val="9.259259259259453E-3"/>
                  <c:y val="-8.4180979826834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C98-4CCB-BB34-F5E65E4356B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Проект 2028</c:v>
                </c:pt>
                <c:pt idx="1">
                  <c:v>Проект 2027</c:v>
                </c:pt>
                <c:pt idx="2">
                  <c:v>Проект 2026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2832.7</c:v>
                </c:pt>
                <c:pt idx="1">
                  <c:v>2832.7</c:v>
                </c:pt>
                <c:pt idx="2">
                  <c:v>2832.7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C98-4CCB-BB34-F5E65E435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42325632"/>
        <c:axId val="142327168"/>
        <c:axId val="0"/>
      </c:bar3DChart>
      <c:catAx>
        <c:axId val="1423256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2327168"/>
        <c:crosses val="autoZero"/>
        <c:auto val="1"/>
        <c:lblAlgn val="ctr"/>
        <c:lblOffset val="100"/>
        <c:noMultiLvlLbl val="0"/>
      </c:catAx>
      <c:valAx>
        <c:axId val="142327168"/>
        <c:scaling>
          <c:orientation val="minMax"/>
        </c:scaling>
        <c:delete val="0"/>
        <c:axPos val="b"/>
        <c:majorGridlines/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23256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2538969087197441"/>
          <c:y val="0.87810025389910629"/>
          <c:w val="0.19323539418683802"/>
          <c:h val="0.12189974610090019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0-AA2A-44B2-B1D5-449AC4F9974C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AA2A-44B2-B1D5-449AC4F9974C}"/>
              </c:ext>
            </c:extLst>
          </c:dPt>
          <c:dLbls>
            <c:dLbl>
              <c:idx val="0"/>
              <c:numFmt formatCode="0.000%" sourceLinked="0"/>
              <c:spPr>
                <a:noFill/>
              </c:spPr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AA2A-44B2-B1D5-449AC4F9974C}"/>
                </c:ext>
              </c:extLst>
            </c:dLbl>
            <c:dLbl>
              <c:idx val="2"/>
              <c:layout>
                <c:manualLayout>
                  <c:x val="4.8260118617467359E-4"/>
                  <c:y val="3.670511667903623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A2A-44B2-B1D5-449AC4F9974C}"/>
                </c:ext>
              </c:extLst>
            </c:dLbl>
            <c:dLbl>
              <c:idx val="3"/>
              <c:layout>
                <c:manualLayout>
                  <c:x val="-2.1692056248760288E-2"/>
                  <c:y val="-1.10672579515122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A2A-44B2-B1D5-449AC4F9974C}"/>
                </c:ext>
              </c:extLst>
            </c:dLbl>
            <c:dLbl>
              <c:idx val="4"/>
              <c:layout>
                <c:manualLayout>
                  <c:x val="-4.7024123679531002E-2"/>
                  <c:y val="-8.192378064071648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A2A-44B2-B1D5-449AC4F9974C}"/>
                </c:ext>
              </c:extLst>
            </c:dLbl>
            <c:dLbl>
              <c:idx val="5"/>
              <c:layout>
                <c:manualLayout>
                  <c:x val="-2.2473231032630842E-2"/>
                  <c:y val="-3.560347267531816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A2A-44B2-B1D5-449AC4F9974C}"/>
                </c:ext>
              </c:extLst>
            </c:dLbl>
            <c:dLbl>
              <c:idx val="6"/>
              <c:layout>
                <c:manualLayout>
                  <c:x val="-9.8382262361979708E-2"/>
                  <c:y val="-7.026769772532412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A2A-44B2-B1D5-449AC4F9974C}"/>
                </c:ext>
              </c:extLst>
            </c:dLbl>
            <c:dLbl>
              <c:idx val="7"/>
              <c:layout>
                <c:manualLayout>
                  <c:x val="-2.2532156979650841E-2"/>
                  <c:y val="-2.021315684639934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A2A-44B2-B1D5-449AC4F9974C}"/>
                </c:ext>
              </c:extLst>
            </c:dLbl>
            <c:numFmt formatCode="0.0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Нацэкономика</c:v>
                </c:pt>
                <c:pt idx="3">
                  <c:v>ЖКХ</c:v>
                </c:pt>
                <c:pt idx="4">
                  <c:v>Культура </c:v>
                </c:pt>
                <c:pt idx="5">
                  <c:v>Нацбезопасность, правоохранительная деятельность</c:v>
                </c:pt>
                <c:pt idx="6">
                  <c:v>Образование</c:v>
                </c:pt>
                <c:pt idx="7">
                  <c:v>Физическая культура и спорт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7472.7</c:v>
                </c:pt>
                <c:pt idx="1">
                  <c:v>215.7</c:v>
                </c:pt>
                <c:pt idx="2">
                  <c:v>48.4</c:v>
                </c:pt>
                <c:pt idx="3">
                  <c:v>1014.5</c:v>
                </c:pt>
                <c:pt idx="4">
                  <c:v>1549.4</c:v>
                </c:pt>
                <c:pt idx="5" formatCode="#,##0.0">
                  <c:v>41.5</c:v>
                </c:pt>
                <c:pt idx="6" formatCode="#,##0.0">
                  <c:v>10</c:v>
                </c:pt>
                <c:pt idx="7" formatCode="#,##0.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A2A-44B2-B1D5-449AC4F99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74384830368426691"/>
          <c:y val="1.2248443038531244E-2"/>
          <c:w val="0.25150080198308761"/>
          <c:h val="0.9702878702278388"/>
        </c:manualLayout>
      </c:layout>
      <c:overlay val="0"/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9075289199961128E-2"/>
          <c:y val="3.0866359269839376E-2"/>
          <c:w val="0.81660761154856376"/>
          <c:h val="0.6501555580547219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Программные расходы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7285,5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8F6-4DBE-BC80-B7EECBFA9C2E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6325,8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8F6-4DBE-BC80-B7EECBFA9C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</c:num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7285.5</c:v>
                </c:pt>
                <c:pt idx="1">
                  <c:v>6325.8</c:v>
                </c:pt>
                <c:pt idx="2">
                  <c:v>6295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6-4DBE-BC80-B7EECBFA9C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Непрограммные расходы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0925925925925923E-2"/>
                  <c:y val="-5.6120653217889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177,6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8F6-4DBE-BC80-B7EECBFA9C2E}"/>
                </c:ext>
              </c:extLst>
            </c:dLbl>
            <c:dLbl>
              <c:idx val="1"/>
              <c:layout>
                <c:manualLayout>
                  <c:x val="5.2469135802469126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8F6-4DBE-BC80-B7EECBFA9C2E}"/>
                </c:ext>
              </c:extLst>
            </c:dLbl>
            <c:dLbl>
              <c:idx val="2"/>
              <c:layout>
                <c:manualLayout>
                  <c:x val="5.2469135802469126E-2"/>
                  <c:y val="-1.40301633044724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333,7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8F6-4DBE-BC80-B7EECBFA9C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</c:num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177.6</c:v>
                </c:pt>
                <c:pt idx="1">
                  <c:v>356.2</c:v>
                </c:pt>
                <c:pt idx="2">
                  <c:v>209.3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F6-4DBE-BC80-B7EECBFA9C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8286976"/>
        <c:axId val="158308224"/>
        <c:axId val="0"/>
      </c:bar3DChart>
      <c:catAx>
        <c:axId val="158286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308224"/>
        <c:crosses val="autoZero"/>
        <c:auto val="1"/>
        <c:lblAlgn val="ctr"/>
        <c:lblOffset val="100"/>
        <c:noMultiLvlLbl val="0"/>
      </c:catAx>
      <c:valAx>
        <c:axId val="158308224"/>
        <c:scaling>
          <c:orientation val="minMax"/>
        </c:scaling>
        <c:delete val="0"/>
        <c:axPos val="b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286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7179814328764447E-2"/>
          <c:y val="0.79039510486497566"/>
          <c:w val="0.8093016671527169"/>
          <c:h val="0.15719615913784676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14BB55-22DE-40CE-BA68-D6C991021C5A}" type="doc">
      <dgm:prSet loTypeId="urn:microsoft.com/office/officeart/2005/8/layout/pyramid2" loCatId="list" qsTypeId="urn:microsoft.com/office/officeart/2005/8/quickstyle/simple1" qsCatId="simple" csTypeId="urn:microsoft.com/office/officeart/2005/8/colors/accent3_3" csCatId="accent3" phldr="1"/>
      <dgm:spPr/>
    </dgm:pt>
    <dgm:pt modelId="{40556093-6698-4C2F-B07A-783BF57055F7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Прогнозе социально экономического развития Мирненского сельского поселения, утвержденного распоряжением № 71 от 15.10.2025г администрации Мирненского сельского поселения .</a:t>
          </a:r>
        </a:p>
        <a:p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81597B87-3C86-4EAD-94AB-A41EA4F0AFBE}" type="parTrans" cxnId="{DAA985CD-C55B-44D9-AB5D-7519827A136C}">
      <dgm:prSet/>
      <dgm:spPr/>
      <dgm:t>
        <a:bodyPr/>
        <a:lstStyle/>
        <a:p>
          <a:endParaRPr lang="ru-RU"/>
        </a:p>
      </dgm:t>
    </dgm:pt>
    <dgm:pt modelId="{23C7C761-B22E-42F2-9FA3-A4E3AB2C7E4E}" type="sibTrans" cxnId="{DAA985CD-C55B-44D9-AB5D-7519827A136C}">
      <dgm:prSet/>
      <dgm:spPr/>
      <dgm:t>
        <a:bodyPr/>
        <a:lstStyle/>
        <a:p>
          <a:endParaRPr lang="ru-RU"/>
        </a:p>
      </dgm:t>
    </dgm:pt>
    <dgm:pt modelId="{314DBD81-EF12-4F09-8586-2EB5DDC4B84D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Муниципальных программах Мирненского сельского поселения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0DED5CC2-B0C0-4DDD-99C0-882FEC4F56EE}" type="parTrans" cxnId="{21D0AED3-DA78-4588-8E6E-26A0D8B5BBF8}">
      <dgm:prSet/>
      <dgm:spPr/>
      <dgm:t>
        <a:bodyPr/>
        <a:lstStyle/>
        <a:p>
          <a:endParaRPr lang="ru-RU"/>
        </a:p>
      </dgm:t>
    </dgm:pt>
    <dgm:pt modelId="{6D9C7A79-E01F-460F-BEFD-8363FC67EB4B}" type="sibTrans" cxnId="{21D0AED3-DA78-4588-8E6E-26A0D8B5BBF8}">
      <dgm:prSet/>
      <dgm:spPr/>
      <dgm:t>
        <a:bodyPr/>
        <a:lstStyle/>
        <a:p>
          <a:endParaRPr lang="ru-RU"/>
        </a:p>
      </dgm:t>
    </dgm:pt>
    <dgm:pt modelId="{255AAA92-4267-48B5-B901-8F4F2C56B181}">
      <dgm:prSet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Основных направлениях бюджетной и налоговой политики  Мирненского сельского поселения, утвержденного постановлением № 68 от 24.10.2025г администрации Мирненского сельского поселения</a:t>
          </a:r>
          <a:endParaRPr lang="ru-RU" dirty="0"/>
        </a:p>
      </dgm:t>
    </dgm:pt>
    <dgm:pt modelId="{1401FB5C-FB1F-47EB-BD4F-45A795D74DA9}" type="parTrans" cxnId="{AC9603B7-2973-4F0B-BF44-AF8A20A9D2AE}">
      <dgm:prSet/>
      <dgm:spPr/>
      <dgm:t>
        <a:bodyPr/>
        <a:lstStyle/>
        <a:p>
          <a:endParaRPr lang="ru-RU"/>
        </a:p>
      </dgm:t>
    </dgm:pt>
    <dgm:pt modelId="{DE7E8A23-CE0F-4E35-AFC1-5DA388841E44}" type="sibTrans" cxnId="{AC9603B7-2973-4F0B-BF44-AF8A20A9D2AE}">
      <dgm:prSet/>
      <dgm:spPr/>
      <dgm:t>
        <a:bodyPr/>
        <a:lstStyle/>
        <a:p>
          <a:endParaRPr lang="ru-RU"/>
        </a:p>
      </dgm:t>
    </dgm:pt>
    <dgm:pt modelId="{310A3E87-F67E-4269-B837-3C5DDEEDF906}" type="pres">
      <dgm:prSet presAssocID="{1714BB55-22DE-40CE-BA68-D6C991021C5A}" presName="compositeShape" presStyleCnt="0">
        <dgm:presLayoutVars>
          <dgm:dir/>
          <dgm:resizeHandles/>
        </dgm:presLayoutVars>
      </dgm:prSet>
      <dgm:spPr/>
    </dgm:pt>
    <dgm:pt modelId="{EE2C7C6F-5654-4052-98A3-1B11772A5A68}" type="pres">
      <dgm:prSet presAssocID="{1714BB55-22DE-40CE-BA68-D6C991021C5A}" presName="pyramid" presStyleLbl="node1" presStyleIdx="0" presStyleCnt="1"/>
      <dgm:spPr/>
    </dgm:pt>
    <dgm:pt modelId="{24B3D822-CC20-45C8-B845-88072437B35D}" type="pres">
      <dgm:prSet presAssocID="{1714BB55-22DE-40CE-BA68-D6C991021C5A}" presName="theList" presStyleCnt="0"/>
      <dgm:spPr/>
    </dgm:pt>
    <dgm:pt modelId="{B469C873-DDBF-497C-9569-D0F42A7176A6}" type="pres">
      <dgm:prSet presAssocID="{255AAA92-4267-48B5-B901-8F4F2C56B181}" presName="aNode" presStyleLbl="fgAcc1" presStyleIdx="0" presStyleCnt="3" custAng="0" custScaleX="252633" custScaleY="650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C42670-35E9-49F2-84BA-E5C7599498A3}" type="pres">
      <dgm:prSet presAssocID="{255AAA92-4267-48B5-B901-8F4F2C56B181}" presName="aSpace" presStyleCnt="0"/>
      <dgm:spPr/>
    </dgm:pt>
    <dgm:pt modelId="{55A5B9AD-FB5E-4366-BCC5-05B0ACB594C1}" type="pres">
      <dgm:prSet presAssocID="{40556093-6698-4C2F-B07A-783BF57055F7}" presName="aNode" presStyleLbl="fgAcc1" presStyleIdx="1" presStyleCnt="3" custScaleX="233397" custScaleY="428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BA0F14-168D-41C6-9AC1-F5E4AF962FD9}" type="pres">
      <dgm:prSet presAssocID="{40556093-6698-4C2F-B07A-783BF57055F7}" presName="aSpace" presStyleCnt="0"/>
      <dgm:spPr/>
    </dgm:pt>
    <dgm:pt modelId="{0FD99F51-B09C-4F80-AC02-AA7A13767858}" type="pres">
      <dgm:prSet presAssocID="{314DBD81-EF12-4F09-8586-2EB5DDC4B84D}" presName="aNode" presStyleLbl="fgAcc1" presStyleIdx="2" presStyleCnt="3" custScaleX="213998" custScaleY="368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B50FAB-C50F-4015-BFB3-96BDF22990B2}" type="pres">
      <dgm:prSet presAssocID="{314DBD81-EF12-4F09-8586-2EB5DDC4B84D}" presName="aSpace" presStyleCnt="0"/>
      <dgm:spPr/>
    </dgm:pt>
  </dgm:ptLst>
  <dgm:cxnLst>
    <dgm:cxn modelId="{21D0AED3-DA78-4588-8E6E-26A0D8B5BBF8}" srcId="{1714BB55-22DE-40CE-BA68-D6C991021C5A}" destId="{314DBD81-EF12-4F09-8586-2EB5DDC4B84D}" srcOrd="2" destOrd="0" parTransId="{0DED5CC2-B0C0-4DDD-99C0-882FEC4F56EE}" sibTransId="{6D9C7A79-E01F-460F-BEFD-8363FC67EB4B}"/>
    <dgm:cxn modelId="{AC9603B7-2973-4F0B-BF44-AF8A20A9D2AE}" srcId="{1714BB55-22DE-40CE-BA68-D6C991021C5A}" destId="{255AAA92-4267-48B5-B901-8F4F2C56B181}" srcOrd="0" destOrd="0" parTransId="{1401FB5C-FB1F-47EB-BD4F-45A795D74DA9}" sibTransId="{DE7E8A23-CE0F-4E35-AFC1-5DA388841E44}"/>
    <dgm:cxn modelId="{B382973E-8DCD-40CE-A85B-B632F4ED5FC1}" type="presOf" srcId="{255AAA92-4267-48B5-B901-8F4F2C56B181}" destId="{B469C873-DDBF-497C-9569-D0F42A7176A6}" srcOrd="0" destOrd="0" presId="urn:microsoft.com/office/officeart/2005/8/layout/pyramid2"/>
    <dgm:cxn modelId="{F7574645-A629-4779-95A6-08BD6CA81B10}" type="presOf" srcId="{40556093-6698-4C2F-B07A-783BF57055F7}" destId="{55A5B9AD-FB5E-4366-BCC5-05B0ACB594C1}" srcOrd="0" destOrd="0" presId="urn:microsoft.com/office/officeart/2005/8/layout/pyramid2"/>
    <dgm:cxn modelId="{B5C1E1D1-967E-468C-9F27-A6672FCB5A5D}" type="presOf" srcId="{314DBD81-EF12-4F09-8586-2EB5DDC4B84D}" destId="{0FD99F51-B09C-4F80-AC02-AA7A13767858}" srcOrd="0" destOrd="0" presId="urn:microsoft.com/office/officeart/2005/8/layout/pyramid2"/>
    <dgm:cxn modelId="{DAA985CD-C55B-44D9-AB5D-7519827A136C}" srcId="{1714BB55-22DE-40CE-BA68-D6C991021C5A}" destId="{40556093-6698-4C2F-B07A-783BF57055F7}" srcOrd="1" destOrd="0" parTransId="{81597B87-3C86-4EAD-94AB-A41EA4F0AFBE}" sibTransId="{23C7C761-B22E-42F2-9FA3-A4E3AB2C7E4E}"/>
    <dgm:cxn modelId="{DF61642D-0AAB-4D97-A0EE-37B33AB2F1A4}" type="presOf" srcId="{1714BB55-22DE-40CE-BA68-D6C991021C5A}" destId="{310A3E87-F67E-4269-B837-3C5DDEEDF906}" srcOrd="0" destOrd="0" presId="urn:microsoft.com/office/officeart/2005/8/layout/pyramid2"/>
    <dgm:cxn modelId="{F6D720FF-719D-4405-9D48-1F212A685C75}" type="presParOf" srcId="{310A3E87-F67E-4269-B837-3C5DDEEDF906}" destId="{EE2C7C6F-5654-4052-98A3-1B11772A5A68}" srcOrd="0" destOrd="0" presId="urn:microsoft.com/office/officeart/2005/8/layout/pyramid2"/>
    <dgm:cxn modelId="{69EC0915-67CB-4B2F-BFEA-D21E52B9085A}" type="presParOf" srcId="{310A3E87-F67E-4269-B837-3C5DDEEDF906}" destId="{24B3D822-CC20-45C8-B845-88072437B35D}" srcOrd="1" destOrd="0" presId="urn:microsoft.com/office/officeart/2005/8/layout/pyramid2"/>
    <dgm:cxn modelId="{2A93F592-08EA-4322-B425-BD4E836A8F12}" type="presParOf" srcId="{24B3D822-CC20-45C8-B845-88072437B35D}" destId="{B469C873-DDBF-497C-9569-D0F42A7176A6}" srcOrd="0" destOrd="0" presId="urn:microsoft.com/office/officeart/2005/8/layout/pyramid2"/>
    <dgm:cxn modelId="{3160EFEB-8C1F-4464-938E-2BB2ACB66E7C}" type="presParOf" srcId="{24B3D822-CC20-45C8-B845-88072437B35D}" destId="{40C42670-35E9-49F2-84BA-E5C7599498A3}" srcOrd="1" destOrd="0" presId="urn:microsoft.com/office/officeart/2005/8/layout/pyramid2"/>
    <dgm:cxn modelId="{0025B5AE-DCE6-4E7E-AFD4-E9AB1EC069A2}" type="presParOf" srcId="{24B3D822-CC20-45C8-B845-88072437B35D}" destId="{55A5B9AD-FB5E-4366-BCC5-05B0ACB594C1}" srcOrd="2" destOrd="0" presId="urn:microsoft.com/office/officeart/2005/8/layout/pyramid2"/>
    <dgm:cxn modelId="{B4AF8B90-0CB1-4BB9-A3C3-C8F8AC42114E}" type="presParOf" srcId="{24B3D822-CC20-45C8-B845-88072437B35D}" destId="{BDBA0F14-168D-41C6-9AC1-F5E4AF962FD9}" srcOrd="3" destOrd="0" presId="urn:microsoft.com/office/officeart/2005/8/layout/pyramid2"/>
    <dgm:cxn modelId="{8C12F87F-561A-43C3-8514-5839D1898577}" type="presParOf" srcId="{24B3D822-CC20-45C8-B845-88072437B35D}" destId="{0FD99F51-B09C-4F80-AC02-AA7A13767858}" srcOrd="4" destOrd="0" presId="urn:microsoft.com/office/officeart/2005/8/layout/pyramid2"/>
    <dgm:cxn modelId="{CC63F524-A53A-40B3-8F0F-297099971D10}" type="presParOf" srcId="{24B3D822-CC20-45C8-B845-88072437B35D}" destId="{6FB50FAB-C50F-4015-BFB3-96BDF22990B2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F3FBE6-5F5D-4BB9-9F17-C21C82D0AA4E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777A290D-BBBE-43E4-B509-C3C8F2889EC1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Налог на доходы физических лиц – 502,0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2A14B5D9-AFE5-47BD-B953-756AD48C6A74}" type="parTrans" cxnId="{AE9E9A16-AB39-4C29-A0B3-CC35AEE6BCE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278F8DD-F555-4A7A-B59B-51D6571B410B}" type="sibTrans" cxnId="{AE9E9A16-AB39-4C29-A0B3-CC35AEE6BCE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54B8683-FFCB-42EA-B0DA-E6F6DE65DB42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Налог на совокупный доход  - 521,3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7186190D-83AA-4A44-AD60-2C60068F3B3A}" type="parTrans" cxnId="{73871814-CAF3-4777-BE2F-8ABA6EE9961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E5B982E-6065-4A9C-BC71-AEAF17D15BE3}" type="sibTrans" cxnId="{73871814-CAF3-4777-BE2F-8ABA6EE9961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0B590EB-2233-4FF2-8295-715CA4B7D1F7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Безвозмездные поступления  –5403,0</a:t>
          </a:r>
        </a:p>
        <a:p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960F986-C509-4414-B0C5-302D81942028}" type="parTrans" cxnId="{F87DAAC3-95FA-4827-9C49-BD070C8EAE1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63502BD-A6B4-4064-BC02-1637663BD80E}" type="sibTrans" cxnId="{F87DAAC3-95FA-4827-9C49-BD070C8EAE1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17DFEBB-CCE8-4F47-8960-1B18A9BBE647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Имущественные налоги – 4046</a:t>
          </a:r>
          <a:r>
            <a:rPr lang="ru-RU" sz="1400" b="0" i="0" u="none" dirty="0" smtClean="0"/>
            <a:t>,8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20FA3F1-7077-4A74-B050-E874AA660529}" type="parTrans" cxnId="{CFF6835F-731A-4B08-A2EC-6D27FF525FF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D3B9101-02DB-4902-9044-0A67606B596F}" type="sibTrans" cxnId="{CFF6835F-731A-4B08-A2EC-6D27FF525FF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D6F6FE0-F79A-4D42-AA24-1B4D1EF402CD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Государственная пошлина –  2,8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25C3E8E8-FCA3-4335-A96A-E785C57CFB7C}" type="parTrans" cxnId="{13DF29F1-FC01-499A-88A0-0C6EB80CEB1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35BF509-6BC9-41A0-93E0-8DE43BA99AB1}" type="sibTrans" cxnId="{13DF29F1-FC01-499A-88A0-0C6EB80CEB1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16928D5-CD7F-4AF3-8298-209B9949C620}" type="pres">
      <dgm:prSet presAssocID="{CCF3FBE6-5F5D-4BB9-9F17-C21C82D0AA4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55B87A-BC63-4F63-8FE9-EF7A257CBF36}" type="pres">
      <dgm:prSet presAssocID="{777A290D-BBBE-43E4-B509-C3C8F2889EC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7BE612-B704-4A50-9503-D1E0E7FD3E0C}" type="pres">
      <dgm:prSet presAssocID="{2278F8DD-F555-4A7A-B59B-51D6571B410B}" presName="spacer" presStyleCnt="0"/>
      <dgm:spPr/>
      <dgm:t>
        <a:bodyPr/>
        <a:lstStyle/>
        <a:p>
          <a:endParaRPr lang="ru-RU"/>
        </a:p>
      </dgm:t>
    </dgm:pt>
    <dgm:pt modelId="{1FAD3718-0B2C-4C57-AC74-478D60F070CF}" type="pres">
      <dgm:prSet presAssocID="{917DFEBB-CCE8-4F47-8960-1B18A9BBE647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21475C-4858-4FCA-8D87-36F3D57E1E62}" type="pres">
      <dgm:prSet presAssocID="{ED3B9101-02DB-4902-9044-0A67606B596F}" presName="spacer" presStyleCnt="0"/>
      <dgm:spPr/>
      <dgm:t>
        <a:bodyPr/>
        <a:lstStyle/>
        <a:p>
          <a:endParaRPr lang="ru-RU"/>
        </a:p>
      </dgm:t>
    </dgm:pt>
    <dgm:pt modelId="{D88D7DC9-C87B-415F-A307-AAFFC415BA73}" type="pres">
      <dgm:prSet presAssocID="{8D6F6FE0-F79A-4D42-AA24-1B4D1EF402C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40A7E0-2F59-4FA5-A837-A9E3ADF309AE}" type="pres">
      <dgm:prSet presAssocID="{235BF509-6BC9-41A0-93E0-8DE43BA99AB1}" presName="spacer" presStyleCnt="0"/>
      <dgm:spPr/>
      <dgm:t>
        <a:bodyPr/>
        <a:lstStyle/>
        <a:p>
          <a:endParaRPr lang="ru-RU"/>
        </a:p>
      </dgm:t>
    </dgm:pt>
    <dgm:pt modelId="{AD9B5ED4-D5EA-4C9F-BFCE-07D89F0F4DEE}" type="pres">
      <dgm:prSet presAssocID="{754B8683-FFCB-42EA-B0DA-E6F6DE65DB4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2CC9AF-98C9-4A9E-9D53-525EDB101620}" type="pres">
      <dgm:prSet presAssocID="{7E5B982E-6065-4A9C-BC71-AEAF17D15BE3}" presName="spacer" presStyleCnt="0"/>
      <dgm:spPr/>
      <dgm:t>
        <a:bodyPr/>
        <a:lstStyle/>
        <a:p>
          <a:endParaRPr lang="ru-RU"/>
        </a:p>
      </dgm:t>
    </dgm:pt>
    <dgm:pt modelId="{38ED097D-C979-4DA5-BE6E-A5C08E96F9B0}" type="pres">
      <dgm:prSet presAssocID="{60B590EB-2233-4FF2-8295-715CA4B7D1F7}" presName="parentText" presStyleLbl="node1" presStyleIdx="4" presStyleCnt="5" custLinFactNeighborX="-776" custLinFactNeighborY="185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C45C6A-A026-4677-AE43-FBA15DB7A1F5}" type="presOf" srcId="{60B590EB-2233-4FF2-8295-715CA4B7D1F7}" destId="{38ED097D-C979-4DA5-BE6E-A5C08E96F9B0}" srcOrd="0" destOrd="0" presId="urn:microsoft.com/office/officeart/2005/8/layout/vList2"/>
    <dgm:cxn modelId="{F87DAAC3-95FA-4827-9C49-BD070C8EAE1F}" srcId="{CCF3FBE6-5F5D-4BB9-9F17-C21C82D0AA4E}" destId="{60B590EB-2233-4FF2-8295-715CA4B7D1F7}" srcOrd="4" destOrd="0" parTransId="{D960F986-C509-4414-B0C5-302D81942028}" sibTransId="{B63502BD-A6B4-4064-BC02-1637663BD80E}"/>
    <dgm:cxn modelId="{CFF6835F-731A-4B08-A2EC-6D27FF525FF4}" srcId="{CCF3FBE6-5F5D-4BB9-9F17-C21C82D0AA4E}" destId="{917DFEBB-CCE8-4F47-8960-1B18A9BBE647}" srcOrd="1" destOrd="0" parTransId="{620FA3F1-7077-4A74-B050-E874AA660529}" sibTransId="{ED3B9101-02DB-4902-9044-0A67606B596F}"/>
    <dgm:cxn modelId="{73871814-CAF3-4777-BE2F-8ABA6EE9961D}" srcId="{CCF3FBE6-5F5D-4BB9-9F17-C21C82D0AA4E}" destId="{754B8683-FFCB-42EA-B0DA-E6F6DE65DB42}" srcOrd="3" destOrd="0" parTransId="{7186190D-83AA-4A44-AD60-2C60068F3B3A}" sibTransId="{7E5B982E-6065-4A9C-BC71-AEAF17D15BE3}"/>
    <dgm:cxn modelId="{134EDFE0-25B7-4C4F-A34E-8D16C7CA70CB}" type="presOf" srcId="{777A290D-BBBE-43E4-B509-C3C8F2889EC1}" destId="{0E55B87A-BC63-4F63-8FE9-EF7A257CBF36}" srcOrd="0" destOrd="0" presId="urn:microsoft.com/office/officeart/2005/8/layout/vList2"/>
    <dgm:cxn modelId="{633D5185-15AD-4FFD-8B78-43064A067992}" type="presOf" srcId="{8D6F6FE0-F79A-4D42-AA24-1B4D1EF402CD}" destId="{D88D7DC9-C87B-415F-A307-AAFFC415BA73}" srcOrd="0" destOrd="0" presId="urn:microsoft.com/office/officeart/2005/8/layout/vList2"/>
    <dgm:cxn modelId="{762B06D0-45FB-4AFB-B5E4-2F3D5DB551C6}" type="presOf" srcId="{754B8683-FFCB-42EA-B0DA-E6F6DE65DB42}" destId="{AD9B5ED4-D5EA-4C9F-BFCE-07D89F0F4DEE}" srcOrd="0" destOrd="0" presId="urn:microsoft.com/office/officeart/2005/8/layout/vList2"/>
    <dgm:cxn modelId="{AE9E9A16-AB39-4C29-A0B3-CC35AEE6BCEC}" srcId="{CCF3FBE6-5F5D-4BB9-9F17-C21C82D0AA4E}" destId="{777A290D-BBBE-43E4-B509-C3C8F2889EC1}" srcOrd="0" destOrd="0" parTransId="{2A14B5D9-AFE5-47BD-B953-756AD48C6A74}" sibTransId="{2278F8DD-F555-4A7A-B59B-51D6571B410B}"/>
    <dgm:cxn modelId="{1C5E7FD9-F9BA-4853-AEA1-5156977D7144}" type="presOf" srcId="{CCF3FBE6-5F5D-4BB9-9F17-C21C82D0AA4E}" destId="{716928D5-CD7F-4AF3-8298-209B9949C620}" srcOrd="0" destOrd="0" presId="urn:microsoft.com/office/officeart/2005/8/layout/vList2"/>
    <dgm:cxn modelId="{56934463-1ECE-4D50-B3E3-F82F710DC969}" type="presOf" srcId="{917DFEBB-CCE8-4F47-8960-1B18A9BBE647}" destId="{1FAD3718-0B2C-4C57-AC74-478D60F070CF}" srcOrd="0" destOrd="0" presId="urn:microsoft.com/office/officeart/2005/8/layout/vList2"/>
    <dgm:cxn modelId="{13DF29F1-FC01-499A-88A0-0C6EB80CEB1C}" srcId="{CCF3FBE6-5F5D-4BB9-9F17-C21C82D0AA4E}" destId="{8D6F6FE0-F79A-4D42-AA24-1B4D1EF402CD}" srcOrd="2" destOrd="0" parTransId="{25C3E8E8-FCA3-4335-A96A-E785C57CFB7C}" sibTransId="{235BF509-6BC9-41A0-93E0-8DE43BA99AB1}"/>
    <dgm:cxn modelId="{671167EA-FDC0-49ED-BCF9-B697E4C9E9FC}" type="presParOf" srcId="{716928D5-CD7F-4AF3-8298-209B9949C620}" destId="{0E55B87A-BC63-4F63-8FE9-EF7A257CBF36}" srcOrd="0" destOrd="0" presId="urn:microsoft.com/office/officeart/2005/8/layout/vList2"/>
    <dgm:cxn modelId="{2485E8F7-6D7B-463C-AFD3-1C0974F0BA8A}" type="presParOf" srcId="{716928D5-CD7F-4AF3-8298-209B9949C620}" destId="{417BE612-B704-4A50-9503-D1E0E7FD3E0C}" srcOrd="1" destOrd="0" presId="urn:microsoft.com/office/officeart/2005/8/layout/vList2"/>
    <dgm:cxn modelId="{EABCDB63-C0A4-4155-9CF8-397DFE2A4E2C}" type="presParOf" srcId="{716928D5-CD7F-4AF3-8298-209B9949C620}" destId="{1FAD3718-0B2C-4C57-AC74-478D60F070CF}" srcOrd="2" destOrd="0" presId="urn:microsoft.com/office/officeart/2005/8/layout/vList2"/>
    <dgm:cxn modelId="{E4A50797-33BF-4A7C-A378-54BD5A3A1A5E}" type="presParOf" srcId="{716928D5-CD7F-4AF3-8298-209B9949C620}" destId="{F221475C-4858-4FCA-8D87-36F3D57E1E62}" srcOrd="3" destOrd="0" presId="urn:microsoft.com/office/officeart/2005/8/layout/vList2"/>
    <dgm:cxn modelId="{EC9B4B37-C08F-4068-8F37-EEE18D7CE6B3}" type="presParOf" srcId="{716928D5-CD7F-4AF3-8298-209B9949C620}" destId="{D88D7DC9-C87B-415F-A307-AAFFC415BA73}" srcOrd="4" destOrd="0" presId="urn:microsoft.com/office/officeart/2005/8/layout/vList2"/>
    <dgm:cxn modelId="{1465D9A9-7567-48BA-A568-B29DDBA1C37F}" type="presParOf" srcId="{716928D5-CD7F-4AF3-8298-209B9949C620}" destId="{6440A7E0-2F59-4FA5-A837-A9E3ADF309AE}" srcOrd="5" destOrd="0" presId="urn:microsoft.com/office/officeart/2005/8/layout/vList2"/>
    <dgm:cxn modelId="{DE05C961-4BF0-4ED9-92D1-5DB1BA0445C5}" type="presParOf" srcId="{716928D5-CD7F-4AF3-8298-209B9949C620}" destId="{AD9B5ED4-D5EA-4C9F-BFCE-07D89F0F4DEE}" srcOrd="6" destOrd="0" presId="urn:microsoft.com/office/officeart/2005/8/layout/vList2"/>
    <dgm:cxn modelId="{BA73E32C-1CF7-4C2F-A79C-23723A92C4E8}" type="presParOf" srcId="{716928D5-CD7F-4AF3-8298-209B9949C620}" destId="{2B2CC9AF-98C9-4A9E-9D53-525EDB101620}" srcOrd="7" destOrd="0" presId="urn:microsoft.com/office/officeart/2005/8/layout/vList2"/>
    <dgm:cxn modelId="{86ADF3AB-9700-42BF-A30D-757D2A36EBAD}" type="presParOf" srcId="{716928D5-CD7F-4AF3-8298-209B9949C620}" destId="{38ED097D-C979-4DA5-BE6E-A5C08E96F9B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8D9214-88B3-493F-ADE6-E7228A3D623A}" type="doc">
      <dgm:prSet loTypeId="urn:microsoft.com/office/officeart/2005/8/layout/vList2" loCatId="list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8601121-B501-4852-8FD9-DA52C7F41158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Жилищно- коммунальное хозяйство– 843</a:t>
          </a:r>
          <a:r>
            <a:rPr lang="ru-RU" sz="1400" dirty="0" smtClean="0"/>
            <a:t>,5</a:t>
          </a:r>
        </a:p>
      </dgm:t>
    </dgm:pt>
    <dgm:pt modelId="{2B0CCC17-47D7-4AF1-9297-FA7434C706B5}" type="parTrans" cxnId="{4B8E6A28-F2E5-4633-9D40-FCCCAD76B1AE}">
      <dgm:prSet/>
      <dgm:spPr/>
      <dgm:t>
        <a:bodyPr/>
        <a:lstStyle/>
        <a:p>
          <a:endParaRPr lang="ru-RU"/>
        </a:p>
      </dgm:t>
    </dgm:pt>
    <dgm:pt modelId="{8E370B41-9FC1-4B4D-A34F-CB433CF8B92C}" type="sibTrans" cxnId="{4B8E6A28-F2E5-4633-9D40-FCCCAD76B1AE}">
      <dgm:prSet/>
      <dgm:spPr/>
      <dgm:t>
        <a:bodyPr/>
        <a:lstStyle/>
        <a:p>
          <a:endParaRPr lang="ru-RU"/>
        </a:p>
      </dgm:t>
    </dgm:pt>
    <dgm:pt modelId="{7332EBA9-D633-40C3-B397-76CC3A406A24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Общегосударственные вопросы– 7472,0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92C4766-788E-4DE3-B142-B0F45F711244}" type="sibTrans" cxnId="{A8236626-1FAF-4964-B393-98D14B310761}">
      <dgm:prSet/>
      <dgm:spPr/>
      <dgm:t>
        <a:bodyPr/>
        <a:lstStyle/>
        <a:p>
          <a:endParaRPr lang="ru-RU"/>
        </a:p>
      </dgm:t>
    </dgm:pt>
    <dgm:pt modelId="{83929E23-E58B-42A2-AD3D-C8A072294E50}" type="parTrans" cxnId="{A8236626-1FAF-4964-B393-98D14B310761}">
      <dgm:prSet/>
      <dgm:spPr/>
      <dgm:t>
        <a:bodyPr/>
        <a:lstStyle/>
        <a:p>
          <a:endParaRPr lang="ru-RU"/>
        </a:p>
      </dgm:t>
    </dgm:pt>
    <dgm:pt modelId="{72457B6E-2DE9-4B6F-B2C3-5E9AE8FAAC05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–41</a:t>
          </a:r>
          <a:r>
            <a:rPr lang="ru-RU" sz="1400" b="1" dirty="0" smtClean="0"/>
            <a:t>,5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E7A609C9-F553-4508-8A54-9ACFA36DA1BD}" type="parTrans" cxnId="{7E60A633-BE7A-44CE-BFB9-ECC461E72C71}">
      <dgm:prSet/>
      <dgm:spPr/>
      <dgm:t>
        <a:bodyPr/>
        <a:lstStyle/>
        <a:p>
          <a:endParaRPr lang="ru-RU"/>
        </a:p>
      </dgm:t>
    </dgm:pt>
    <dgm:pt modelId="{5721AF35-97CB-4E30-8116-F299BAC4915E}" type="sibTrans" cxnId="{7E60A633-BE7A-44CE-BFB9-ECC461E72C71}">
      <dgm:prSet/>
      <dgm:spPr/>
      <dgm:t>
        <a:bodyPr/>
        <a:lstStyle/>
        <a:p>
          <a:endParaRPr lang="ru-RU"/>
        </a:p>
      </dgm:t>
    </dgm:pt>
    <dgm:pt modelId="{678106EF-684B-45AF-8DDF-C848BC2B373A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Национальная экономика – 48</a:t>
          </a:r>
          <a:r>
            <a:rPr lang="ru-RU" sz="1400" b="1" dirty="0" smtClean="0"/>
            <a:t>,4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FB04E8C-D589-4830-B2FA-F2D830E688DC}" type="parTrans" cxnId="{88A51552-28E6-4A52-A09E-145E5E749C48}">
      <dgm:prSet/>
      <dgm:spPr/>
      <dgm:t>
        <a:bodyPr/>
        <a:lstStyle/>
        <a:p>
          <a:endParaRPr lang="ru-RU"/>
        </a:p>
      </dgm:t>
    </dgm:pt>
    <dgm:pt modelId="{187E9CA0-BB04-47B5-BA8E-4CF171A30BFE}" type="sibTrans" cxnId="{88A51552-28E6-4A52-A09E-145E5E749C48}">
      <dgm:prSet/>
      <dgm:spPr/>
      <dgm:t>
        <a:bodyPr/>
        <a:lstStyle/>
        <a:p>
          <a:endParaRPr lang="ru-RU"/>
        </a:p>
      </dgm:t>
    </dgm:pt>
    <dgm:pt modelId="{0CAADD71-2477-49A6-BA49-7092D9D45BD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Национальная оборона- 215</a:t>
          </a:r>
          <a:r>
            <a:rPr lang="ru-RU" sz="1400" b="1" dirty="0" smtClean="0"/>
            <a:t>,7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93CC174-EAA6-45D4-94AC-0C7A1E364DBE}" type="parTrans" cxnId="{D37F6B55-AA38-4884-B37D-F10F65CAE82F}">
      <dgm:prSet/>
      <dgm:spPr/>
      <dgm:t>
        <a:bodyPr/>
        <a:lstStyle/>
        <a:p>
          <a:endParaRPr lang="ru-RU"/>
        </a:p>
      </dgm:t>
    </dgm:pt>
    <dgm:pt modelId="{69E84BB4-7D79-4CB6-9672-423F401C8758}" type="sibTrans" cxnId="{D37F6B55-AA38-4884-B37D-F10F65CAE82F}">
      <dgm:prSet/>
      <dgm:spPr/>
      <dgm:t>
        <a:bodyPr/>
        <a:lstStyle/>
        <a:p>
          <a:endParaRPr lang="ru-RU"/>
        </a:p>
      </dgm:t>
    </dgm:pt>
    <dgm:pt modelId="{EAAA2543-B211-4E54-A46D-B3CD75E364B8}">
      <dgm:prSet custT="1"/>
      <dgm:spPr/>
      <dgm:t>
        <a:bodyPr/>
        <a:lstStyle/>
        <a:p>
          <a:r>
            <a:rPr lang="ru-RU" sz="1400" b="1" dirty="0" smtClean="0"/>
            <a:t>Образование -10,0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D7B68CA-2960-4E57-A1A9-47742538535E}" type="parTrans" cxnId="{BE0F3465-D62D-470A-9368-52584696323C}">
      <dgm:prSet/>
      <dgm:spPr/>
      <dgm:t>
        <a:bodyPr/>
        <a:lstStyle/>
        <a:p>
          <a:endParaRPr lang="ru-RU"/>
        </a:p>
      </dgm:t>
    </dgm:pt>
    <dgm:pt modelId="{89C5A52A-047A-4D69-9218-E1486EDC120D}" type="sibTrans" cxnId="{BE0F3465-D62D-470A-9368-52584696323C}">
      <dgm:prSet/>
      <dgm:spPr/>
      <dgm:t>
        <a:bodyPr/>
        <a:lstStyle/>
        <a:p>
          <a:endParaRPr lang="ru-RU"/>
        </a:p>
      </dgm:t>
    </dgm:pt>
    <dgm:pt modelId="{D940D2DF-A8E6-4B52-B8F8-55DA527C7ABF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Физическая культура и спорт– 4,0</a:t>
          </a:r>
        </a:p>
        <a:p>
          <a:endParaRPr lang="ru-RU" dirty="0"/>
        </a:p>
      </dgm:t>
    </dgm:pt>
    <dgm:pt modelId="{6DFD99B9-1226-4051-836F-B44A3A534291}" type="parTrans" cxnId="{8AE358C6-CF6B-4472-86DA-8C591E760AA7}">
      <dgm:prSet/>
      <dgm:spPr/>
      <dgm:t>
        <a:bodyPr/>
        <a:lstStyle/>
        <a:p>
          <a:endParaRPr lang="ru-RU"/>
        </a:p>
      </dgm:t>
    </dgm:pt>
    <dgm:pt modelId="{8D518350-67F2-4A27-9E26-7BB7E5336D0A}" type="sibTrans" cxnId="{8AE358C6-CF6B-4472-86DA-8C591E760AA7}">
      <dgm:prSet/>
      <dgm:spPr/>
      <dgm:t>
        <a:bodyPr/>
        <a:lstStyle/>
        <a:p>
          <a:endParaRPr lang="ru-RU"/>
        </a:p>
      </dgm:t>
    </dgm:pt>
    <dgm:pt modelId="{B2BE90D8-1E19-4E5D-95BB-CB5AC6F9C062}">
      <dgm:prSet custT="1"/>
      <dgm:spPr/>
      <dgm:t>
        <a:bodyPr/>
        <a:lstStyle/>
        <a:p>
          <a:r>
            <a:rPr lang="ru-RU" sz="1200" b="1" dirty="0" smtClean="0"/>
            <a:t>Культура, Кинематография  - 1549,4</a:t>
          </a:r>
          <a:endParaRPr lang="ru-RU" sz="1200" dirty="0"/>
        </a:p>
      </dgm:t>
    </dgm:pt>
    <dgm:pt modelId="{F589121C-28F3-4E51-9CAE-905C8ACDD887}" type="parTrans" cxnId="{724BA7F0-439B-47DB-A3AC-84F098A30004}">
      <dgm:prSet/>
      <dgm:spPr/>
      <dgm:t>
        <a:bodyPr/>
        <a:lstStyle/>
        <a:p>
          <a:endParaRPr lang="ru-RU"/>
        </a:p>
      </dgm:t>
    </dgm:pt>
    <dgm:pt modelId="{FD7BF733-1E83-40DC-9A14-03FEE5829F26}" type="sibTrans" cxnId="{724BA7F0-439B-47DB-A3AC-84F098A30004}">
      <dgm:prSet/>
      <dgm:spPr/>
      <dgm:t>
        <a:bodyPr/>
        <a:lstStyle/>
        <a:p>
          <a:endParaRPr lang="ru-RU"/>
        </a:p>
      </dgm:t>
    </dgm:pt>
    <dgm:pt modelId="{31B16635-1C66-420D-9D7B-A8DC435CED43}">
      <dgm:prSet custT="1"/>
      <dgm:spPr/>
      <dgm:t>
        <a:bodyPr/>
        <a:lstStyle/>
        <a:p>
          <a:r>
            <a:rPr lang="ru-RU" sz="1200" dirty="0" smtClean="0"/>
            <a:t>Социальная  политика – 127,5</a:t>
          </a:r>
          <a:endParaRPr lang="ru-RU" sz="1200" dirty="0"/>
        </a:p>
      </dgm:t>
    </dgm:pt>
    <dgm:pt modelId="{CF083B33-112C-482D-8AE2-5B2BA4FDE5CC}" type="parTrans" cxnId="{B40E172B-F51A-4349-9D2A-A4479458AF0E}">
      <dgm:prSet/>
      <dgm:spPr/>
      <dgm:t>
        <a:bodyPr/>
        <a:lstStyle/>
        <a:p>
          <a:endParaRPr lang="ru-RU"/>
        </a:p>
      </dgm:t>
    </dgm:pt>
    <dgm:pt modelId="{27959028-8297-4F86-AB4B-27DBDC870F08}" type="sibTrans" cxnId="{B40E172B-F51A-4349-9D2A-A4479458AF0E}">
      <dgm:prSet/>
      <dgm:spPr/>
      <dgm:t>
        <a:bodyPr/>
        <a:lstStyle/>
        <a:p>
          <a:endParaRPr lang="ru-RU"/>
        </a:p>
      </dgm:t>
    </dgm:pt>
    <dgm:pt modelId="{114EC0D7-7C0D-498A-AAD9-E256870189B2}" type="pres">
      <dgm:prSet presAssocID="{968D9214-88B3-493F-ADE6-E7228A3D62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203AA5-54BC-4279-A362-15B52FF69F92}" type="pres">
      <dgm:prSet presAssocID="{7332EBA9-D633-40C3-B397-76CC3A406A24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49BF70-3550-416F-964D-2D709E95D25E}" type="pres">
      <dgm:prSet presAssocID="{492C4766-788E-4DE3-B142-B0F45F711244}" presName="spacer" presStyleCnt="0"/>
      <dgm:spPr/>
      <dgm:t>
        <a:bodyPr/>
        <a:lstStyle/>
        <a:p>
          <a:endParaRPr lang="ru-RU"/>
        </a:p>
      </dgm:t>
    </dgm:pt>
    <dgm:pt modelId="{D3972167-3C15-4588-9496-58F63DCA5AEE}" type="pres">
      <dgm:prSet presAssocID="{0CAADD71-2477-49A6-BA49-7092D9D45BDD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DC9F3E-C4DB-4C69-AA1F-CA83F266BFD0}" type="pres">
      <dgm:prSet presAssocID="{69E84BB4-7D79-4CB6-9672-423F401C8758}" presName="spacer" presStyleCnt="0"/>
      <dgm:spPr/>
    </dgm:pt>
    <dgm:pt modelId="{74EDBC97-6F10-4FB4-A2B5-B9D53E937C12}" type="pres">
      <dgm:prSet presAssocID="{72457B6E-2DE9-4B6F-B2C3-5E9AE8FAAC05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917F07-E512-413A-BC2A-131BE262577E}" type="pres">
      <dgm:prSet presAssocID="{5721AF35-97CB-4E30-8116-F299BAC4915E}" presName="spacer" presStyleCnt="0"/>
      <dgm:spPr/>
      <dgm:t>
        <a:bodyPr/>
        <a:lstStyle/>
        <a:p>
          <a:endParaRPr lang="ru-RU"/>
        </a:p>
      </dgm:t>
    </dgm:pt>
    <dgm:pt modelId="{0093E836-92A8-4F57-AA2A-68DFA77A4350}" type="pres">
      <dgm:prSet presAssocID="{678106EF-684B-45AF-8DDF-C848BC2B373A}" presName="parentText" presStyleLbl="node1" presStyleIdx="3" presStyleCnt="9" custLinFactY="6680" custLinFactNeighborX="-1852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B85D9-D678-4BBF-9577-D57F1AA89DCD}" type="pres">
      <dgm:prSet presAssocID="{187E9CA0-BB04-47B5-BA8E-4CF171A30BFE}" presName="spacer" presStyleCnt="0"/>
      <dgm:spPr/>
      <dgm:t>
        <a:bodyPr/>
        <a:lstStyle/>
        <a:p>
          <a:endParaRPr lang="ru-RU"/>
        </a:p>
      </dgm:t>
    </dgm:pt>
    <dgm:pt modelId="{A895908A-4728-413C-BF2A-CBEFCD64E6CA}" type="pres">
      <dgm:prSet presAssocID="{68601121-B501-4852-8FD9-DA52C7F41158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2CC02E-4BFF-4843-9384-642558F546CD}" type="pres">
      <dgm:prSet presAssocID="{8E370B41-9FC1-4B4D-A34F-CB433CF8B92C}" presName="spacer" presStyleCnt="0"/>
      <dgm:spPr/>
      <dgm:t>
        <a:bodyPr/>
        <a:lstStyle/>
        <a:p>
          <a:endParaRPr lang="ru-RU"/>
        </a:p>
      </dgm:t>
    </dgm:pt>
    <dgm:pt modelId="{648410F5-8D5D-422E-97F6-9D0537326F86}" type="pres">
      <dgm:prSet presAssocID="{EAAA2543-B211-4E54-A46D-B3CD75E364B8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B0E86B-2A1B-494F-950F-EFB8F21DE22B}" type="pres">
      <dgm:prSet presAssocID="{89C5A52A-047A-4D69-9218-E1486EDC120D}" presName="spacer" presStyleCnt="0"/>
      <dgm:spPr/>
    </dgm:pt>
    <dgm:pt modelId="{36B23968-EBEF-4C41-9131-4988D6EFD266}" type="pres">
      <dgm:prSet presAssocID="{B2BE90D8-1E19-4E5D-95BB-CB5AC6F9C062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010E69-2FC1-4BE5-AFA8-96C401093D51}" type="pres">
      <dgm:prSet presAssocID="{FD7BF733-1E83-40DC-9A14-03FEE5829F26}" presName="spacer" presStyleCnt="0"/>
      <dgm:spPr/>
    </dgm:pt>
    <dgm:pt modelId="{5A32DB72-822A-411E-BDEC-B4FDF57652CF}" type="pres">
      <dgm:prSet presAssocID="{D940D2DF-A8E6-4B52-B8F8-55DA527C7ABF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2D163-A9DB-4748-9C14-B55DB2A80910}" type="pres">
      <dgm:prSet presAssocID="{8D518350-67F2-4A27-9E26-7BB7E5336D0A}" presName="spacer" presStyleCnt="0"/>
      <dgm:spPr/>
    </dgm:pt>
    <dgm:pt modelId="{F715E0D4-0B82-41BB-8F35-54F1640C2476}" type="pres">
      <dgm:prSet presAssocID="{31B16635-1C66-420D-9D7B-A8DC435CED43}" presName="parentText" presStyleLbl="node1" presStyleIdx="8" presStyleCnt="9" custLinFactNeighborX="1140" custLinFactNeighborY="373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236626-1FAF-4964-B393-98D14B310761}" srcId="{968D9214-88B3-493F-ADE6-E7228A3D623A}" destId="{7332EBA9-D633-40C3-B397-76CC3A406A24}" srcOrd="0" destOrd="0" parTransId="{83929E23-E58B-42A2-AD3D-C8A072294E50}" sibTransId="{492C4766-788E-4DE3-B142-B0F45F711244}"/>
    <dgm:cxn modelId="{6B90723E-3F0A-483B-B6A1-368ADAF66A94}" type="presOf" srcId="{31B16635-1C66-420D-9D7B-A8DC435CED43}" destId="{F715E0D4-0B82-41BB-8F35-54F1640C2476}" srcOrd="0" destOrd="0" presId="urn:microsoft.com/office/officeart/2005/8/layout/vList2"/>
    <dgm:cxn modelId="{4B8E6A28-F2E5-4633-9D40-FCCCAD76B1AE}" srcId="{968D9214-88B3-493F-ADE6-E7228A3D623A}" destId="{68601121-B501-4852-8FD9-DA52C7F41158}" srcOrd="4" destOrd="0" parTransId="{2B0CCC17-47D7-4AF1-9297-FA7434C706B5}" sibTransId="{8E370B41-9FC1-4B4D-A34F-CB433CF8B92C}"/>
    <dgm:cxn modelId="{1DFD28DF-FEDF-48C1-B97D-7F3FDDA1B8D0}" type="presOf" srcId="{B2BE90D8-1E19-4E5D-95BB-CB5AC6F9C062}" destId="{36B23968-EBEF-4C41-9131-4988D6EFD266}" srcOrd="0" destOrd="0" presId="urn:microsoft.com/office/officeart/2005/8/layout/vList2"/>
    <dgm:cxn modelId="{DCB4EF93-0DD3-4160-8A33-03A8AE2019C0}" type="presOf" srcId="{68601121-B501-4852-8FD9-DA52C7F41158}" destId="{A895908A-4728-413C-BF2A-CBEFCD64E6CA}" srcOrd="0" destOrd="0" presId="urn:microsoft.com/office/officeart/2005/8/layout/vList2"/>
    <dgm:cxn modelId="{D37F6B55-AA38-4884-B37D-F10F65CAE82F}" srcId="{968D9214-88B3-493F-ADE6-E7228A3D623A}" destId="{0CAADD71-2477-49A6-BA49-7092D9D45BDD}" srcOrd="1" destOrd="0" parTransId="{593CC174-EAA6-45D4-94AC-0C7A1E364DBE}" sibTransId="{69E84BB4-7D79-4CB6-9672-423F401C8758}"/>
    <dgm:cxn modelId="{75073F59-98D8-4CBF-AE02-C89205865428}" type="presOf" srcId="{D940D2DF-A8E6-4B52-B8F8-55DA527C7ABF}" destId="{5A32DB72-822A-411E-BDEC-B4FDF57652CF}" srcOrd="0" destOrd="0" presId="urn:microsoft.com/office/officeart/2005/8/layout/vList2"/>
    <dgm:cxn modelId="{7E60A633-BE7A-44CE-BFB9-ECC461E72C71}" srcId="{968D9214-88B3-493F-ADE6-E7228A3D623A}" destId="{72457B6E-2DE9-4B6F-B2C3-5E9AE8FAAC05}" srcOrd="2" destOrd="0" parTransId="{E7A609C9-F553-4508-8A54-9ACFA36DA1BD}" sibTransId="{5721AF35-97CB-4E30-8116-F299BAC4915E}"/>
    <dgm:cxn modelId="{78954A96-1008-4345-96F4-EFAA8774E1CA}" type="presOf" srcId="{72457B6E-2DE9-4B6F-B2C3-5E9AE8FAAC05}" destId="{74EDBC97-6F10-4FB4-A2B5-B9D53E937C12}" srcOrd="0" destOrd="0" presId="urn:microsoft.com/office/officeart/2005/8/layout/vList2"/>
    <dgm:cxn modelId="{BE764FCF-3EC6-4027-9FAC-8AB22EEA10BC}" type="presOf" srcId="{0CAADD71-2477-49A6-BA49-7092D9D45BDD}" destId="{D3972167-3C15-4588-9496-58F63DCA5AEE}" srcOrd="0" destOrd="0" presId="urn:microsoft.com/office/officeart/2005/8/layout/vList2"/>
    <dgm:cxn modelId="{B40E172B-F51A-4349-9D2A-A4479458AF0E}" srcId="{968D9214-88B3-493F-ADE6-E7228A3D623A}" destId="{31B16635-1C66-420D-9D7B-A8DC435CED43}" srcOrd="8" destOrd="0" parTransId="{CF083B33-112C-482D-8AE2-5B2BA4FDE5CC}" sibTransId="{27959028-8297-4F86-AB4B-27DBDC870F08}"/>
    <dgm:cxn modelId="{E7A630E1-37CF-4975-90E6-5E3F8A851770}" type="presOf" srcId="{968D9214-88B3-493F-ADE6-E7228A3D623A}" destId="{114EC0D7-7C0D-498A-AAD9-E256870189B2}" srcOrd="0" destOrd="0" presId="urn:microsoft.com/office/officeart/2005/8/layout/vList2"/>
    <dgm:cxn modelId="{BC1767C4-21E2-4ADD-97A9-69A23063B0A3}" type="presOf" srcId="{678106EF-684B-45AF-8DDF-C848BC2B373A}" destId="{0093E836-92A8-4F57-AA2A-68DFA77A4350}" srcOrd="0" destOrd="0" presId="urn:microsoft.com/office/officeart/2005/8/layout/vList2"/>
    <dgm:cxn modelId="{461DA3C2-926F-4D6E-945C-B33B374C2872}" type="presOf" srcId="{EAAA2543-B211-4E54-A46D-B3CD75E364B8}" destId="{648410F5-8D5D-422E-97F6-9D0537326F86}" srcOrd="0" destOrd="0" presId="urn:microsoft.com/office/officeart/2005/8/layout/vList2"/>
    <dgm:cxn modelId="{88A51552-28E6-4A52-A09E-145E5E749C48}" srcId="{968D9214-88B3-493F-ADE6-E7228A3D623A}" destId="{678106EF-684B-45AF-8DDF-C848BC2B373A}" srcOrd="3" destOrd="0" parTransId="{5FB04E8C-D589-4830-B2FA-F2D830E688DC}" sibTransId="{187E9CA0-BB04-47B5-BA8E-4CF171A30BFE}"/>
    <dgm:cxn modelId="{0FC9A5C3-6A66-4BE2-BD94-AF7E07E00586}" type="presOf" srcId="{7332EBA9-D633-40C3-B397-76CC3A406A24}" destId="{C6203AA5-54BC-4279-A362-15B52FF69F92}" srcOrd="0" destOrd="0" presId="urn:microsoft.com/office/officeart/2005/8/layout/vList2"/>
    <dgm:cxn modelId="{8AE358C6-CF6B-4472-86DA-8C591E760AA7}" srcId="{968D9214-88B3-493F-ADE6-E7228A3D623A}" destId="{D940D2DF-A8E6-4B52-B8F8-55DA527C7ABF}" srcOrd="7" destOrd="0" parTransId="{6DFD99B9-1226-4051-836F-B44A3A534291}" sibTransId="{8D518350-67F2-4A27-9E26-7BB7E5336D0A}"/>
    <dgm:cxn modelId="{BE0F3465-D62D-470A-9368-52584696323C}" srcId="{968D9214-88B3-493F-ADE6-E7228A3D623A}" destId="{EAAA2543-B211-4E54-A46D-B3CD75E364B8}" srcOrd="5" destOrd="0" parTransId="{5D7B68CA-2960-4E57-A1A9-47742538535E}" sibTransId="{89C5A52A-047A-4D69-9218-E1486EDC120D}"/>
    <dgm:cxn modelId="{724BA7F0-439B-47DB-A3AC-84F098A30004}" srcId="{968D9214-88B3-493F-ADE6-E7228A3D623A}" destId="{B2BE90D8-1E19-4E5D-95BB-CB5AC6F9C062}" srcOrd="6" destOrd="0" parTransId="{F589121C-28F3-4E51-9CAE-905C8ACDD887}" sibTransId="{FD7BF733-1E83-40DC-9A14-03FEE5829F26}"/>
    <dgm:cxn modelId="{6B87815A-3B89-4D57-8547-F631C8E7DC43}" type="presParOf" srcId="{114EC0D7-7C0D-498A-AAD9-E256870189B2}" destId="{C6203AA5-54BC-4279-A362-15B52FF69F92}" srcOrd="0" destOrd="0" presId="urn:microsoft.com/office/officeart/2005/8/layout/vList2"/>
    <dgm:cxn modelId="{9AAEE478-C48D-41B4-9321-59FE3CB0DA55}" type="presParOf" srcId="{114EC0D7-7C0D-498A-AAD9-E256870189B2}" destId="{FB49BF70-3550-416F-964D-2D709E95D25E}" srcOrd="1" destOrd="0" presId="urn:microsoft.com/office/officeart/2005/8/layout/vList2"/>
    <dgm:cxn modelId="{A8EE5C2C-84B8-482F-AF94-A3D179067891}" type="presParOf" srcId="{114EC0D7-7C0D-498A-AAD9-E256870189B2}" destId="{D3972167-3C15-4588-9496-58F63DCA5AEE}" srcOrd="2" destOrd="0" presId="urn:microsoft.com/office/officeart/2005/8/layout/vList2"/>
    <dgm:cxn modelId="{66A9A250-7CA4-4515-B78E-6909957F334D}" type="presParOf" srcId="{114EC0D7-7C0D-498A-AAD9-E256870189B2}" destId="{06DC9F3E-C4DB-4C69-AA1F-CA83F266BFD0}" srcOrd="3" destOrd="0" presId="urn:microsoft.com/office/officeart/2005/8/layout/vList2"/>
    <dgm:cxn modelId="{F95DB94D-15FE-4EE9-BFDF-84EBE3DBE434}" type="presParOf" srcId="{114EC0D7-7C0D-498A-AAD9-E256870189B2}" destId="{74EDBC97-6F10-4FB4-A2B5-B9D53E937C12}" srcOrd="4" destOrd="0" presId="urn:microsoft.com/office/officeart/2005/8/layout/vList2"/>
    <dgm:cxn modelId="{219132F0-37CB-4148-929E-ACD3EDCEFF5F}" type="presParOf" srcId="{114EC0D7-7C0D-498A-AAD9-E256870189B2}" destId="{71917F07-E512-413A-BC2A-131BE262577E}" srcOrd="5" destOrd="0" presId="urn:microsoft.com/office/officeart/2005/8/layout/vList2"/>
    <dgm:cxn modelId="{4BE1663E-297F-4FE0-B15C-DF44CE8B7C1D}" type="presParOf" srcId="{114EC0D7-7C0D-498A-AAD9-E256870189B2}" destId="{0093E836-92A8-4F57-AA2A-68DFA77A4350}" srcOrd="6" destOrd="0" presId="urn:microsoft.com/office/officeart/2005/8/layout/vList2"/>
    <dgm:cxn modelId="{373623D0-D2FB-4DDE-AE29-AF2F149193DA}" type="presParOf" srcId="{114EC0D7-7C0D-498A-AAD9-E256870189B2}" destId="{A28B85D9-D678-4BBF-9577-D57F1AA89DCD}" srcOrd="7" destOrd="0" presId="urn:microsoft.com/office/officeart/2005/8/layout/vList2"/>
    <dgm:cxn modelId="{A900027A-AFAF-46CA-901A-428B3C023C20}" type="presParOf" srcId="{114EC0D7-7C0D-498A-AAD9-E256870189B2}" destId="{A895908A-4728-413C-BF2A-CBEFCD64E6CA}" srcOrd="8" destOrd="0" presId="urn:microsoft.com/office/officeart/2005/8/layout/vList2"/>
    <dgm:cxn modelId="{7BDCC9F2-B225-419C-8F1E-4523EFDE692C}" type="presParOf" srcId="{114EC0D7-7C0D-498A-AAD9-E256870189B2}" destId="{5A2CC02E-4BFF-4843-9384-642558F546CD}" srcOrd="9" destOrd="0" presId="urn:microsoft.com/office/officeart/2005/8/layout/vList2"/>
    <dgm:cxn modelId="{4C832BC1-60D3-4799-BE9C-2E42A3B2E6A7}" type="presParOf" srcId="{114EC0D7-7C0D-498A-AAD9-E256870189B2}" destId="{648410F5-8D5D-422E-97F6-9D0537326F86}" srcOrd="10" destOrd="0" presId="urn:microsoft.com/office/officeart/2005/8/layout/vList2"/>
    <dgm:cxn modelId="{F04EB44C-3EB3-403D-970D-9B04D11BE7F5}" type="presParOf" srcId="{114EC0D7-7C0D-498A-AAD9-E256870189B2}" destId="{CAB0E86B-2A1B-494F-950F-EFB8F21DE22B}" srcOrd="11" destOrd="0" presId="urn:microsoft.com/office/officeart/2005/8/layout/vList2"/>
    <dgm:cxn modelId="{0C379B36-76B9-40DD-A607-1DD3D09E2465}" type="presParOf" srcId="{114EC0D7-7C0D-498A-AAD9-E256870189B2}" destId="{36B23968-EBEF-4C41-9131-4988D6EFD266}" srcOrd="12" destOrd="0" presId="urn:microsoft.com/office/officeart/2005/8/layout/vList2"/>
    <dgm:cxn modelId="{10AC098E-0CED-4494-9AF0-27971F1BF467}" type="presParOf" srcId="{114EC0D7-7C0D-498A-AAD9-E256870189B2}" destId="{15010E69-2FC1-4BE5-AFA8-96C401093D51}" srcOrd="13" destOrd="0" presId="urn:microsoft.com/office/officeart/2005/8/layout/vList2"/>
    <dgm:cxn modelId="{2A542585-9207-4CAC-B7A1-469268D16C0F}" type="presParOf" srcId="{114EC0D7-7C0D-498A-AAD9-E256870189B2}" destId="{5A32DB72-822A-411E-BDEC-B4FDF57652CF}" srcOrd="14" destOrd="0" presId="urn:microsoft.com/office/officeart/2005/8/layout/vList2"/>
    <dgm:cxn modelId="{9FD276D4-6B22-471C-8831-DFCD12C517BA}" type="presParOf" srcId="{114EC0D7-7C0D-498A-AAD9-E256870189B2}" destId="{9372D163-A9DB-4748-9C14-B55DB2A80910}" srcOrd="15" destOrd="0" presId="urn:microsoft.com/office/officeart/2005/8/layout/vList2"/>
    <dgm:cxn modelId="{ABE4D28B-50B0-4C7B-9CC1-4BDBE60A78F1}" type="presParOf" srcId="{114EC0D7-7C0D-498A-AAD9-E256870189B2}" destId="{F715E0D4-0B82-41BB-8F35-54F1640C2476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2C7C6F-5654-4052-98A3-1B11772A5A68}">
      <dsp:nvSpPr>
        <dsp:cNvPr id="0" name=""/>
        <dsp:cNvSpPr/>
      </dsp:nvSpPr>
      <dsp:spPr>
        <a:xfrm>
          <a:off x="484604" y="0"/>
          <a:ext cx="4532330" cy="4532330"/>
        </a:xfrm>
        <a:prstGeom prst="triangle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69C873-DDBF-497C-9569-D0F42A7176A6}">
      <dsp:nvSpPr>
        <dsp:cNvPr id="0" name=""/>
        <dsp:cNvSpPr/>
      </dsp:nvSpPr>
      <dsp:spPr>
        <a:xfrm>
          <a:off x="502474" y="455658"/>
          <a:ext cx="7442604" cy="12931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Times New Roman" pitchFamily="18" charset="0"/>
              <a:cs typeface="Times New Roman" pitchFamily="18" charset="0"/>
            </a:rPr>
            <a:t>Основных направлениях бюджетной и налоговой политики  Мирненского сельского поселения, утвержденного постановлением № 68 от 24.10.2025г администрации Мирненского сельского поселения</a:t>
          </a:r>
          <a:endParaRPr lang="ru-RU" sz="1000" kern="1200" dirty="0"/>
        </a:p>
      </dsp:txBody>
      <dsp:txXfrm>
        <a:off x="565600" y="518784"/>
        <a:ext cx="7316352" cy="1166897"/>
      </dsp:txXfrm>
    </dsp:sp>
    <dsp:sp modelId="{55A5B9AD-FB5E-4366-BCC5-05B0ACB594C1}">
      <dsp:nvSpPr>
        <dsp:cNvPr id="0" name=""/>
        <dsp:cNvSpPr/>
      </dsp:nvSpPr>
      <dsp:spPr>
        <a:xfrm>
          <a:off x="785822" y="1997112"/>
          <a:ext cx="6875909" cy="85150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shade val="80000"/>
              <a:hueOff val="-209452"/>
              <a:satOff val="992"/>
              <a:lumOff val="135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Times New Roman" pitchFamily="18" charset="0"/>
              <a:cs typeface="Times New Roman" pitchFamily="18" charset="0"/>
            </a:rPr>
            <a:t>Прогнозе социально экономического развития Мирненского сельского поселения, утвержденного распоряжением № 71 от 15.10.2025г администрации Мирненского сельского поселения 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827389" y="2038679"/>
        <a:ext cx="6792775" cy="768371"/>
      </dsp:txXfrm>
    </dsp:sp>
    <dsp:sp modelId="{0FD99F51-B09C-4F80-AC02-AA7A13767858}">
      <dsp:nvSpPr>
        <dsp:cNvPr id="0" name=""/>
        <dsp:cNvSpPr/>
      </dsp:nvSpPr>
      <dsp:spPr>
        <a:xfrm>
          <a:off x="1071570" y="3096922"/>
          <a:ext cx="6304412" cy="7314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shade val="80000"/>
              <a:hueOff val="-418905"/>
              <a:satOff val="1984"/>
              <a:lumOff val="270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Муниципальных программах Мирненского сельского поселения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07276" y="3132628"/>
        <a:ext cx="6233000" cy="6600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55B87A-BC63-4F63-8FE9-EF7A257CBF36}">
      <dsp:nvSpPr>
        <dsp:cNvPr id="0" name=""/>
        <dsp:cNvSpPr/>
      </dsp:nvSpPr>
      <dsp:spPr>
        <a:xfrm>
          <a:off x="0" y="23898"/>
          <a:ext cx="368617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Налог на доходы физических лиц – 502,0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61365"/>
        <a:ext cx="3611238" cy="692586"/>
      </dsp:txXfrm>
    </dsp:sp>
    <dsp:sp modelId="{1FAD3718-0B2C-4C57-AC74-478D60F070CF}">
      <dsp:nvSpPr>
        <dsp:cNvPr id="0" name=""/>
        <dsp:cNvSpPr/>
      </dsp:nvSpPr>
      <dsp:spPr>
        <a:xfrm>
          <a:off x="0" y="909498"/>
          <a:ext cx="368617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Имущественные налоги – 4046</a:t>
          </a:r>
          <a:r>
            <a:rPr lang="ru-RU" sz="1400" b="0" i="0" u="none" kern="1200" dirty="0" smtClean="0"/>
            <a:t>,8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946965"/>
        <a:ext cx="3611238" cy="692586"/>
      </dsp:txXfrm>
    </dsp:sp>
    <dsp:sp modelId="{D88D7DC9-C87B-415F-A307-AAFFC415BA73}">
      <dsp:nvSpPr>
        <dsp:cNvPr id="0" name=""/>
        <dsp:cNvSpPr/>
      </dsp:nvSpPr>
      <dsp:spPr>
        <a:xfrm>
          <a:off x="0" y="1795098"/>
          <a:ext cx="368617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Государственная пошлина –  2,8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1832565"/>
        <a:ext cx="3611238" cy="692586"/>
      </dsp:txXfrm>
    </dsp:sp>
    <dsp:sp modelId="{AD9B5ED4-D5EA-4C9F-BFCE-07D89F0F4DEE}">
      <dsp:nvSpPr>
        <dsp:cNvPr id="0" name=""/>
        <dsp:cNvSpPr/>
      </dsp:nvSpPr>
      <dsp:spPr>
        <a:xfrm>
          <a:off x="0" y="2680698"/>
          <a:ext cx="368617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Налог на совокупный доход  - 521,3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2718165"/>
        <a:ext cx="3611238" cy="692586"/>
      </dsp:txXfrm>
    </dsp:sp>
    <dsp:sp modelId="{38ED097D-C979-4DA5-BE6E-A5C08E96F9B0}">
      <dsp:nvSpPr>
        <dsp:cNvPr id="0" name=""/>
        <dsp:cNvSpPr/>
      </dsp:nvSpPr>
      <dsp:spPr>
        <a:xfrm>
          <a:off x="0" y="3588195"/>
          <a:ext cx="368617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Безвозмездные поступления  –5403,0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3625662"/>
        <a:ext cx="3611238" cy="6925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03AA5-54BC-4279-A362-15B52FF69F92}">
      <dsp:nvSpPr>
        <dsp:cNvPr id="0" name=""/>
        <dsp:cNvSpPr/>
      </dsp:nvSpPr>
      <dsp:spPr>
        <a:xfrm>
          <a:off x="0" y="1611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Общегосударственные вопросы– 7472,0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24795"/>
        <a:ext cx="3811284" cy="428552"/>
      </dsp:txXfrm>
    </dsp:sp>
    <dsp:sp modelId="{D3972167-3C15-4588-9496-58F63DCA5AEE}">
      <dsp:nvSpPr>
        <dsp:cNvPr id="0" name=""/>
        <dsp:cNvSpPr/>
      </dsp:nvSpPr>
      <dsp:spPr>
        <a:xfrm>
          <a:off x="0" y="486558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Национальная оборона- 215</a:t>
          </a:r>
          <a:r>
            <a:rPr lang="ru-RU" sz="1400" b="1" kern="1200" dirty="0" smtClean="0"/>
            <a:t>,7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509742"/>
        <a:ext cx="3811284" cy="428552"/>
      </dsp:txXfrm>
    </dsp:sp>
    <dsp:sp modelId="{74EDBC97-6F10-4FB4-A2B5-B9D53E937C12}">
      <dsp:nvSpPr>
        <dsp:cNvPr id="0" name=""/>
        <dsp:cNvSpPr/>
      </dsp:nvSpPr>
      <dsp:spPr>
        <a:xfrm>
          <a:off x="0" y="971505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–41</a:t>
          </a:r>
          <a:r>
            <a:rPr lang="ru-RU" sz="1400" b="1" kern="1200" dirty="0" smtClean="0"/>
            <a:t>,5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994689"/>
        <a:ext cx="3811284" cy="428552"/>
      </dsp:txXfrm>
    </dsp:sp>
    <dsp:sp modelId="{0093E836-92A8-4F57-AA2A-68DFA77A4350}">
      <dsp:nvSpPr>
        <dsp:cNvPr id="0" name=""/>
        <dsp:cNvSpPr/>
      </dsp:nvSpPr>
      <dsp:spPr>
        <a:xfrm>
          <a:off x="0" y="1498203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Национальная экономика – 48</a:t>
          </a:r>
          <a:r>
            <a:rPr lang="ru-RU" sz="1400" b="1" kern="1200" dirty="0" smtClean="0"/>
            <a:t>,4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1521387"/>
        <a:ext cx="3811284" cy="428552"/>
      </dsp:txXfrm>
    </dsp:sp>
    <dsp:sp modelId="{A895908A-4728-413C-BF2A-CBEFCD64E6CA}">
      <dsp:nvSpPr>
        <dsp:cNvPr id="0" name=""/>
        <dsp:cNvSpPr/>
      </dsp:nvSpPr>
      <dsp:spPr>
        <a:xfrm>
          <a:off x="0" y="1941398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Жилищно- коммунальное хозяйство– 843</a:t>
          </a:r>
          <a:r>
            <a:rPr lang="ru-RU" sz="1400" kern="1200" dirty="0" smtClean="0"/>
            <a:t>,5</a:t>
          </a:r>
        </a:p>
      </dsp:txBody>
      <dsp:txXfrm>
        <a:off x="23184" y="1964582"/>
        <a:ext cx="3811284" cy="428552"/>
      </dsp:txXfrm>
    </dsp:sp>
    <dsp:sp modelId="{648410F5-8D5D-422E-97F6-9D0537326F86}">
      <dsp:nvSpPr>
        <dsp:cNvPr id="0" name=""/>
        <dsp:cNvSpPr/>
      </dsp:nvSpPr>
      <dsp:spPr>
        <a:xfrm>
          <a:off x="0" y="2426345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Образование -10,0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2449529"/>
        <a:ext cx="3811284" cy="428552"/>
      </dsp:txXfrm>
    </dsp:sp>
    <dsp:sp modelId="{36B23968-EBEF-4C41-9131-4988D6EFD266}">
      <dsp:nvSpPr>
        <dsp:cNvPr id="0" name=""/>
        <dsp:cNvSpPr/>
      </dsp:nvSpPr>
      <dsp:spPr>
        <a:xfrm>
          <a:off x="0" y="2911292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Культура, Кинематография  - 1549,4</a:t>
          </a:r>
          <a:endParaRPr lang="ru-RU" sz="1200" kern="1200" dirty="0"/>
        </a:p>
      </dsp:txBody>
      <dsp:txXfrm>
        <a:off x="23184" y="2934476"/>
        <a:ext cx="3811284" cy="428552"/>
      </dsp:txXfrm>
    </dsp:sp>
    <dsp:sp modelId="{5A32DB72-822A-411E-BDEC-B4FDF57652CF}">
      <dsp:nvSpPr>
        <dsp:cNvPr id="0" name=""/>
        <dsp:cNvSpPr/>
      </dsp:nvSpPr>
      <dsp:spPr>
        <a:xfrm>
          <a:off x="0" y="3396239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Физическая культура и спорт– 4,0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23184" y="3419423"/>
        <a:ext cx="3811284" cy="428552"/>
      </dsp:txXfrm>
    </dsp:sp>
    <dsp:sp modelId="{F715E0D4-0B82-41BB-8F35-54F1640C2476}">
      <dsp:nvSpPr>
        <dsp:cNvPr id="0" name=""/>
        <dsp:cNvSpPr/>
      </dsp:nvSpPr>
      <dsp:spPr>
        <a:xfrm>
          <a:off x="0" y="3882797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Социальная  политика – 127,5</a:t>
          </a:r>
          <a:endParaRPr lang="ru-RU" sz="1200" kern="1200" dirty="0"/>
        </a:p>
      </dsp:txBody>
      <dsp:txXfrm>
        <a:off x="23184" y="3905981"/>
        <a:ext cx="3811284" cy="428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4E34E475-91EE-4ABE-9FD4-6E5C6233A3E8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87F2FD51-B59A-41B7-ABA7-C87DDE123B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35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2FD51-B59A-41B7-ABA7-C87DDE123BD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2FD51-B59A-41B7-ABA7-C87DDE123BD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2FD51-B59A-41B7-ABA7-C87DDE123BD4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9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33400"/>
            <a:ext cx="6900664" cy="2868168"/>
          </a:xfrm>
        </p:spPr>
        <p:txBody>
          <a:bodyPr>
            <a:normAutofit fontScale="90000"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b="1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МИрненского</a:t>
            </a:r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 Дубовского района на 2026-2028 годы</a:t>
            </a:r>
            <a:endParaRPr lang="ru-RU" b="1" dirty="0">
              <a:ln/>
              <a:solidFill>
                <a:schemeClr val="accent5">
                  <a:tint val="50000"/>
                  <a:satMod val="1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sz="2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подготовлен сектором экономики и финансов администрации Мирненского сельского поселения</a:t>
            </a:r>
            <a:endParaRPr lang="ru-RU" sz="2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dirty="0"/>
              <a:t>Численность населения </a:t>
            </a:r>
            <a:r>
              <a:rPr lang="ru-RU" altLang="ru-RU" sz="2400" dirty="0" err="1" smtClean="0"/>
              <a:t>Мирненского</a:t>
            </a:r>
            <a:r>
              <a:rPr lang="ru-RU" altLang="ru-RU" sz="2400" dirty="0" smtClean="0"/>
              <a:t> </a:t>
            </a:r>
            <a:r>
              <a:rPr lang="ru-RU" altLang="ru-RU" sz="2400" dirty="0"/>
              <a:t>сельского поселения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7239000" cy="3456384"/>
          </a:xfrm>
          <a:solidFill>
            <a:schemeClr val="accent4"/>
          </a:solidFill>
        </p:spPr>
        <p:txBody>
          <a:bodyPr/>
          <a:lstStyle/>
          <a:p>
            <a:pPr lvl="0"/>
            <a:endParaRPr lang="ru-RU" sz="2400" b="1" i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lvl="0"/>
            <a:endParaRPr lang="ru-RU" sz="2400" b="1" i="1" dirty="0">
              <a:solidFill>
                <a:srgbClr val="0000FF"/>
              </a:solidFill>
              <a:latin typeface="Times New Roman" pitchFamily="18" charset="0"/>
            </a:endParaRPr>
          </a:p>
          <a:p>
            <a:pPr lvl="0"/>
            <a:r>
              <a:rPr lang="ru-RU" sz="2400" b="1" i="1" dirty="0" smtClean="0">
                <a:solidFill>
                  <a:srgbClr val="0000FF"/>
                </a:solidFill>
                <a:latin typeface="Times New Roman" pitchFamily="18" charset="0"/>
              </a:rPr>
              <a:t>533 </a:t>
            </a:r>
            <a:r>
              <a:rPr lang="ru-RU" sz="2400" b="1" i="1" dirty="0">
                <a:solidFill>
                  <a:srgbClr val="0000FF"/>
                </a:solidFill>
                <a:latin typeface="Times New Roman" pitchFamily="18" charset="0"/>
              </a:rPr>
              <a:t>человек  - </a:t>
            </a:r>
            <a:r>
              <a:rPr lang="ru-RU" sz="2400" b="1" i="1" dirty="0" smtClean="0">
                <a:solidFill>
                  <a:srgbClr val="0000FF"/>
                </a:solidFill>
                <a:latin typeface="Times New Roman" pitchFamily="18" charset="0"/>
              </a:rPr>
              <a:t>1 населенный пункт.</a:t>
            </a:r>
            <a:endParaRPr lang="ru-RU" sz="2400" b="1" i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 fontAlgn="base">
              <a:spcBef>
                <a:spcPts val="672"/>
              </a:spcBef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хутор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Мирный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533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человек</a:t>
            </a:r>
          </a:p>
          <a:p>
            <a:pPr marL="0" indent="0" fontAlgn="base">
              <a:spcBef>
                <a:spcPts val="672"/>
              </a:spcBef>
            </a:pPr>
            <a:r>
              <a:rPr lang="ru-RU" sz="2400" b="1" dirty="0">
                <a:latin typeface="Arial" panose="020B0604020202020204" pitchFamily="34" charset="0"/>
              </a:rPr>
              <a:t>Площадь </a:t>
            </a:r>
            <a:r>
              <a:rPr lang="ru-RU" sz="2400" b="1" dirty="0" smtClean="0">
                <a:latin typeface="Arial" panose="020B0604020202020204" pitchFamily="34" charset="0"/>
              </a:rPr>
              <a:t>территории </a:t>
            </a:r>
            <a:r>
              <a:rPr lang="ru-RU" sz="2400" b="1" dirty="0" err="1" smtClean="0">
                <a:latin typeface="Arial" panose="020B0604020202020204" pitchFamily="34" charset="0"/>
              </a:rPr>
              <a:t>Мирненского</a:t>
            </a:r>
            <a:r>
              <a:rPr lang="ru-RU" sz="2400" b="1" dirty="0" smtClean="0">
                <a:latin typeface="Arial" panose="020B0604020202020204" pitchFamily="34" charset="0"/>
              </a:rPr>
              <a:t> </a:t>
            </a:r>
            <a:r>
              <a:rPr lang="ru-RU" sz="2400" b="1" dirty="0">
                <a:latin typeface="Arial" panose="020B0604020202020204" pitchFamily="34" charset="0"/>
              </a:rPr>
              <a:t>сельского поселения –  </a:t>
            </a:r>
            <a:r>
              <a:rPr lang="ru-RU" sz="2400" b="1" dirty="0" smtClean="0">
                <a:latin typeface="Arial" panose="020B0604020202020204" pitchFamily="34" charset="0"/>
              </a:rPr>
              <a:t>384800 </a:t>
            </a:r>
            <a:r>
              <a:rPr lang="ru-RU" sz="2400" b="1" dirty="0" err="1">
                <a:latin typeface="Arial" panose="020B0604020202020204" pitchFamily="34" charset="0"/>
              </a:rPr>
              <a:t>кв.км</a:t>
            </a:r>
            <a:endParaRPr lang="ru-RU" sz="2400" b="1" dirty="0">
              <a:latin typeface="Arial" panose="020B0604020202020204" pitchFamily="34" charset="0"/>
            </a:endParaRPr>
          </a:p>
          <a:p>
            <a:pPr marL="0" indent="0" fontAlgn="base">
              <a:spcBef>
                <a:spcPts val="672"/>
              </a:spcBef>
            </a:pPr>
            <a:endParaRPr lang="ru-RU" sz="1600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634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71480"/>
            <a:ext cx="9001156" cy="1000132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Составление проекта бюджета Мирненского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основывается на: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endParaRPr lang="ru-RU" sz="31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54542428"/>
              </p:ext>
            </p:extLst>
          </p:nvPr>
        </p:nvGraphicFramePr>
        <p:xfrm>
          <a:off x="428596" y="1397000"/>
          <a:ext cx="8429684" cy="4532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239000" cy="1571636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Основные характеристики проекта решения Собрания депутатов «О бюджете Мирненского СЕЛЬСКОГО ПОСЕЛЕНИЯ Дубовского района на 2026 год и на плановый период 2027 и 2028 годов»,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2562502"/>
              </p:ext>
            </p:extLst>
          </p:nvPr>
        </p:nvGraphicFramePr>
        <p:xfrm>
          <a:off x="467544" y="2132856"/>
          <a:ext cx="7462041" cy="3284979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482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4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5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793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Показатель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2026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2027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2028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Доходы, всего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10 483,0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10 795,4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10 901,5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из</a:t>
                      </a:r>
                      <a:r>
                        <a:rPr lang="ru-RU" sz="1600" baseline="0" dirty="0" smtClean="0"/>
                        <a:t> них: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Налоговые и неналоговые доходы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5 080,0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6 395,0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6 535,8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Безвозмездные поступления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5 403,0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4 400,4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4 365,7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2. Расходы, всего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10 483,0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10 795,4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10 901,5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 Дефицит (-), </a:t>
                      </a:r>
                      <a:r>
                        <a:rPr lang="ru-RU" sz="1600" dirty="0" err="1" smtClean="0"/>
                        <a:t>профицит</a:t>
                      </a:r>
                      <a:r>
                        <a:rPr lang="ru-RU" sz="1600" dirty="0" smtClean="0"/>
                        <a:t> (+)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46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4. Источники финансирования дефицита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972452" cy="13944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Основные  параметры  бюджета                         Мирненского сельского поселения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на  2026 год,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Доходы бюджета                          Расходы бюджета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10483</a:t>
            </a:r>
            <a:r>
              <a:rPr lang="ru-RU" sz="2000" b="0" dirty="0" smtClean="0"/>
              <a:t>,0</a:t>
            </a:r>
            <a:r>
              <a:rPr lang="ru-RU" sz="2000" dirty="0" smtClean="0"/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10483,0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8647460"/>
              </p:ext>
            </p:extLst>
          </p:nvPr>
        </p:nvGraphicFramePr>
        <p:xfrm>
          <a:off x="457200" y="1785926"/>
          <a:ext cx="3686172" cy="4357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250450125"/>
              </p:ext>
            </p:extLst>
          </p:nvPr>
        </p:nvGraphicFramePr>
        <p:xfrm>
          <a:off x="4600046" y="1785926"/>
          <a:ext cx="3857652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Динамика поступлений собственных доходов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тыс. рублей   2026-2028гг.</a:t>
            </a:r>
            <a:endParaRPr lang="ru-RU" sz="2200" i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111803"/>
              </p:ext>
            </p:extLst>
          </p:nvPr>
        </p:nvGraphicFramePr>
        <p:xfrm>
          <a:off x="457200" y="1600200"/>
          <a:ext cx="8258204" cy="4829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бюджета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2026 году,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489162"/>
              </p:ext>
            </p:extLst>
          </p:nvPr>
        </p:nvGraphicFramePr>
        <p:xfrm>
          <a:off x="457200" y="1600200"/>
          <a:ext cx="95154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бюджета в 2026-2028 годах,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тыс.рублей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523529"/>
              </p:ext>
            </p:extLst>
          </p:nvPr>
        </p:nvGraphicFramePr>
        <p:xfrm>
          <a:off x="467544" y="1556792"/>
          <a:ext cx="8229600" cy="4400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Расходы бюджета в 2026 году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10483,0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148389"/>
              </p:ext>
            </p:extLst>
          </p:nvPr>
        </p:nvGraphicFramePr>
        <p:xfrm>
          <a:off x="251520" y="1571612"/>
          <a:ext cx="862099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Расходы бюджета, формируемые в рамках муниципальных программ и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непрограммные расходы,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 тыс. рублей 2026-2028гг.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8435511"/>
              </p:ext>
            </p:extLst>
          </p:nvPr>
        </p:nvGraphicFramePr>
        <p:xfrm>
          <a:off x="428596" y="16430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1799</TotalTime>
  <Words>315</Words>
  <Application>Microsoft Office PowerPoint</Application>
  <PresentationFormat>Экран (4:3)</PresentationFormat>
  <Paragraphs>92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    ПРОЕКТ БюджетА МИрненского сельского поселения Дубовского района на 2026-2028 годы</vt:lpstr>
      <vt:lpstr>                                                                                                                                                              Составление проекта бюджета Мирненского  сельского поселения основывается на:   </vt:lpstr>
      <vt:lpstr>Основные характеристики проекта решения Собрания депутатов «О бюджете Мирненского СЕЛЬСКОГО ПОСЕЛЕНИЯ Дубовского района на 2026 год и на плановый период 2027 и 2028 годов», тыс. рублей</vt:lpstr>
      <vt:lpstr>Основные  параметры  бюджета                         Мирненского сельского поселения   на  2026 год, тыс. рублей       Доходы бюджета                          Расходы бюджета 10483,0                                                  10483,0</vt:lpstr>
      <vt:lpstr>Динамика поступлений собственных доходов тыс. рублей   2026-2028гг.</vt:lpstr>
      <vt:lpstr>Структура налоговых и неналоговых доходов бюджета  в 2026 году, тыс. рублей</vt:lpstr>
      <vt:lpstr>Структура налоговых и неналоговых доходов бюджета в 2026-2028 годах, тыс.рублей</vt:lpstr>
      <vt:lpstr>Расходы бюджета в 2026 году  10483,0  тыс. рублей</vt:lpstr>
      <vt:lpstr>Расходы бюджета, формируемые в рамках муниципальных программ и  непрограммные расходы,   тыс. рублей 2026-2028гг.</vt:lpstr>
      <vt:lpstr>Численность населения Мирненского сельского поселения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Дубовского района на 2015-2017 годы</dc:title>
  <dc:creator>Пользователь</dc:creator>
  <cp:lastModifiedBy>user</cp:lastModifiedBy>
  <cp:revision>206</cp:revision>
  <dcterms:created xsi:type="dcterms:W3CDTF">2015-02-20T07:51:34Z</dcterms:created>
  <dcterms:modified xsi:type="dcterms:W3CDTF">2026-02-13T07:18:37Z</dcterms:modified>
</cp:coreProperties>
</file>