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33585157204755"/>
          <c:y val="5.4037007447495282E-2"/>
          <c:w val="0.87942627586833788"/>
          <c:h val="0.871459714929170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10483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3-49EB-BE6F-E8462CA3A52F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10795.4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83-49EB-BE6F-E8462CA3A52F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10901.5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3-49EB-BE6F-E8462CA3A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197952"/>
        <c:axId val="129199488"/>
      </c:barChart>
      <c:catAx>
        <c:axId val="12919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9199488"/>
        <c:crosses val="autoZero"/>
        <c:auto val="1"/>
        <c:lblAlgn val="ctr"/>
        <c:lblOffset val="100"/>
        <c:noMultiLvlLbl val="0"/>
      </c:catAx>
      <c:valAx>
        <c:axId val="12919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197952"/>
        <c:crosses val="autoZero"/>
        <c:crossBetween val="between"/>
      </c:valAx>
    </c:plotArea>
    <c:plotVisOnly val="1"/>
    <c:dispBlanksAs val="gap"/>
    <c:showDLblsOverMax val="0"/>
  </c:chart>
  <c:txPr>
    <a:bodyPr anchor="b" anchorCtr="0"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7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502</c:v>
                </c:pt>
                <c:pt idx="2">
                  <c:v>518</c:v>
                </c:pt>
                <c:pt idx="3">
                  <c:v>537.6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6-4311-A85A-DB450759FB2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149.30000000000001</c:v>
                </c:pt>
                <c:pt idx="2">
                  <c:v>151</c:v>
                </c:pt>
                <c:pt idx="3">
                  <c:v>152.30000000000001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46-4311-A85A-DB450759FB2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521.29999999999995</c:v>
                </c:pt>
                <c:pt idx="2">
                  <c:v>1780</c:v>
                </c:pt>
                <c:pt idx="3">
                  <c:v>1860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46-4311-A85A-DB450759FB2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3849.5</c:v>
                </c:pt>
                <c:pt idx="2">
                  <c:v>3865.5</c:v>
                </c:pt>
                <c:pt idx="3">
                  <c:v>3835.5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46-4311-A85A-DB450759FB2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2.8</c:v>
                </c:pt>
                <c:pt idx="2">
                  <c:v>2.9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46-4311-A85A-DB450759FB2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7.1</c:v>
                </c:pt>
                <c:pt idx="2">
                  <c:v>7.1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46-4311-A85A-DB450759FB29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46-4311-A85A-DB450759F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009792"/>
        <c:axId val="181916800"/>
        <c:axId val="0"/>
      </c:bar3DChart>
      <c:catAx>
        <c:axId val="181009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1916800"/>
        <c:crosses val="autoZero"/>
        <c:auto val="1"/>
        <c:lblAlgn val="ctr"/>
        <c:lblOffset val="100"/>
        <c:noMultiLvlLbl val="0"/>
      </c:catAx>
      <c:valAx>
        <c:axId val="181916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0097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04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7655.8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8-4A63-9849-0AD21A9FCFE9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10795.4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8-4A63-9849-0AD21A9FCFE9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2026г.</c:v>
                </c:pt>
                <c:pt idx="2">
                  <c:v>2027 г.</c:v>
                </c:pt>
                <c:pt idx="3">
                  <c:v>2028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10901.5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8-4A63-9849-0AD21A9FC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954048"/>
        <c:axId val="181955584"/>
      </c:barChart>
      <c:catAx>
        <c:axId val="1819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955584"/>
        <c:crosses val="autoZero"/>
        <c:auto val="1"/>
        <c:lblAlgn val="ctr"/>
        <c:lblOffset val="100"/>
        <c:noMultiLvlLbl val="0"/>
      </c:catAx>
      <c:valAx>
        <c:axId val="18195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954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Мирненского</a:t>
            </a: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сельского поселения Дубовского района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2027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2028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162969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2026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2027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2028г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10 483,0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10 795,4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10 901,5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7472,0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6608,3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7506,6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263,7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293,1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371,3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41,5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31,0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31,0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966,50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2 392,50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1 522,10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1549,4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1271,2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1271,2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127,5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130,7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130,7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2026-2028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17435557"/>
              </p:ext>
            </p:extLst>
          </p:nvPr>
        </p:nvGraphicFramePr>
        <p:xfrm>
          <a:off x="755576" y="1268760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МИРНЕНСКОГО СЕЛЬСКОГО ПОСЕЛЕНИЯ НА </a:t>
            </a:r>
            <a:r>
              <a:rPr lang="ru-RU" sz="2200" dirty="0" smtClean="0"/>
              <a:t>2026-2028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2028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499158"/>
              </p:ext>
            </p:extLst>
          </p:nvPr>
        </p:nvGraphicFramePr>
        <p:xfrm>
          <a:off x="395536" y="1663912"/>
          <a:ext cx="8496945" cy="510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2027г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2028г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6998,5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6445,1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6446,5</a:t>
                      </a:r>
                      <a:endParaRPr lang="ru-RU" sz="1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"Обеспечение общественного порядка и противодействие преступности"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1 549,4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1 271,2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1 271,2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на 2019-2030 годы»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2 146,0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1 276,1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781174"/>
              </p:ext>
            </p:extLst>
          </p:nvPr>
        </p:nvGraphicFramePr>
        <p:xfrm>
          <a:off x="395536" y="1700808"/>
          <a:ext cx="8676456" cy="5944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25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2027г.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2028г.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транспортной системы"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повышение энергетической эффективности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2019-2030 годы»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50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 занятости населения»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40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«Обеспечение качественными жилищно-коммунальными услугами населения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Мирненского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сельского поселения»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230,5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физической культуры и спорта»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7 520,3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6 442,8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7 073,2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«Управление муниципальным 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55576" y="0"/>
            <a:ext cx="83884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2028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endParaRPr lang="ru-RU" sz="2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иных межбюджетных трансфертов за счет средств субсидий областного бюджета для софинансирования расходных обязательств, по вопросам местного значения (тыс. руб.)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990962"/>
              </p:ext>
            </p:extLst>
          </p:nvPr>
        </p:nvGraphicFramePr>
        <p:xfrm>
          <a:off x="179512" y="1628800"/>
          <a:ext cx="8712966" cy="4862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79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2027г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2028г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26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повышение заработной платы работников муниципальных учреждений культуры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4826675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Администрация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Официальный сайт: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http://mirnenskoesp.ru/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56-2-23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Адрес: 347460, Ростовская область,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район, х. Мирный  ул. Центральная, 8.</a:t>
            </a:r>
          </a:p>
          <a:p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463" y="144463"/>
            <a:ext cx="8810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жители </a:t>
            </a:r>
            <a:r>
              <a:rPr lang="ru-RU" altLang="ru-RU" sz="32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поселения!</a:t>
            </a:r>
            <a:r>
              <a:rPr lang="ru-RU" alt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8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2026-2027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</a:t>
            </a:r>
            <a:r>
              <a:rPr lang="ru-RU" alt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Мирненского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сельского поселения 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2026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2028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11984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5976" y="2924944"/>
            <a:ext cx="3744416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42" y="-94308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</a:t>
            </a:r>
            <a:r>
              <a:rPr lang="ru-RU" sz="2800" b="1" cap="all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2026-2028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63688" y="1857364"/>
            <a:ext cx="2022494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2026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10483</a:t>
            </a:r>
            <a:r>
              <a:rPr lang="ru-RU" b="1" dirty="0" smtClean="0"/>
              <a:t>,0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10483</a:t>
            </a:r>
            <a:r>
              <a:rPr lang="ru-RU" b="1" dirty="0" smtClean="0"/>
              <a:t>,0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2027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г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10795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,4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10795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,4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41683" y="2780928"/>
            <a:ext cx="198766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2028г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10901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,5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10901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  <a:r>
              <a:rPr lang="ru-RU" b="1" dirty="0"/>
              <a:t>5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МИРНЕНСКОГО СЕЛЬСКОГО ПОСЕЛЕНИЯ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2028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201581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2026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2027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2028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5 032,0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6 324,6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6 395,5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537,6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149,3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521,3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1 780,0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1 860,0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3 849,5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3 865,6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3 835,5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2,9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3,0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5 451,0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4 470,8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4 506,0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10 483,0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10 795,4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10 901,5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 МИРНЕНСКОГО СЕЛЬСКОГО ПОСЕЛЕНИЯ НА </a:t>
            </a:r>
            <a:r>
              <a:rPr lang="ru-RU" sz="2200" dirty="0" smtClean="0"/>
              <a:t>2026-2028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74481006"/>
              </p:ext>
            </p:extLst>
          </p:nvPr>
        </p:nvGraphicFramePr>
        <p:xfrm>
          <a:off x="683568" y="1114900"/>
          <a:ext cx="7920880" cy="525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2026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2028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51620568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895</Words>
  <Application>Microsoft Office PowerPoint</Application>
  <PresentationFormat>Экран (4:3)</PresentationFormat>
  <Paragraphs>248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БЮДЖЕТ  Мирненского сельского поселения Дубовского района   на 2026 год и на плановый период 2027 и 2028 годов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131</cp:revision>
  <dcterms:created xsi:type="dcterms:W3CDTF">2017-12-11T11:43:42Z</dcterms:created>
  <dcterms:modified xsi:type="dcterms:W3CDTF">2026-02-13T08:22:32Z</dcterms:modified>
</cp:coreProperties>
</file>