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8" r:id="rId3"/>
    <p:sldId id="265" r:id="rId4"/>
    <p:sldId id="269" r:id="rId5"/>
    <p:sldId id="271" r:id="rId6"/>
    <p:sldId id="261" r:id="rId7"/>
    <p:sldId id="262" r:id="rId8"/>
    <p:sldId id="263" r:id="rId9"/>
    <p:sldId id="267" r:id="rId10"/>
    <p:sldId id="264" r:id="rId11"/>
    <p:sldId id="266" r:id="rId12"/>
    <p:sldId id="270" r:id="rId13"/>
    <p:sldId id="272" r:id="rId14"/>
    <p:sldId id="268" r:id="rId15"/>
    <p:sldId id="273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E25E649-3F16-4E02-A733-19D2CDBF48F0}" styleName="Средний стиль 3 -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86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233585157204755"/>
          <c:y val="5.4037007447495282E-2"/>
          <c:w val="0.87942627586833788"/>
          <c:h val="0.8714597149291704"/>
        </c:manualLayout>
      </c:layout>
      <c:barChart>
        <c:barDir val="col"/>
        <c:grouping val="stacked"/>
        <c:varyColors val="0"/>
        <c:ser>
          <c:idx val="1"/>
          <c:order val="0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invertIfNegative val="0"/>
          <c:cat>
            <c:numRef>
              <c:f>Лист1!$A$2:$A$6</c:f>
              <c:numCache>
                <c:formatCode>General</c:formatCode>
                <c:ptCount val="5"/>
                <c:pt idx="1">
                  <c:v>2025</c:v>
                </c:pt>
                <c:pt idx="2">
                  <c:v>2026</c:v>
                </c:pt>
                <c:pt idx="3">
                  <c:v>2027</c:v>
                </c:pt>
              </c:numCache>
            </c:numRef>
          </c:cat>
          <c:val>
            <c:numRef>
              <c:f>Лист1!$C$2:$C$6</c:f>
              <c:numCache>
                <c:formatCode>General</c:formatCode>
                <c:ptCount val="5"/>
                <c:pt idx="1">
                  <c:v>7655.8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383-49EB-BE6F-E8462CA3A52F}"/>
            </c:ext>
          </c:extLst>
        </c:ser>
        <c:ser>
          <c:idx val="2"/>
          <c:order val="1"/>
          <c:tx>
            <c:strRef>
              <c:f>Лист1!$D$1</c:f>
              <c:strCache>
                <c:ptCount val="1"/>
                <c:pt idx="0">
                  <c:v>Ряд 3</c:v>
                </c:pt>
              </c:strCache>
            </c:strRef>
          </c:tx>
          <c:invertIfNegative val="0"/>
          <c:cat>
            <c:numRef>
              <c:f>Лист1!$A$2:$A$6</c:f>
              <c:numCache>
                <c:formatCode>General</c:formatCode>
                <c:ptCount val="5"/>
                <c:pt idx="1">
                  <c:v>2025</c:v>
                </c:pt>
                <c:pt idx="2">
                  <c:v>2026</c:v>
                </c:pt>
                <c:pt idx="3">
                  <c:v>2027</c:v>
                </c:pt>
              </c:numCache>
            </c:numRef>
          </c:cat>
          <c:val>
            <c:numRef>
              <c:f>Лист1!$D$2:$D$6</c:f>
              <c:numCache>
                <c:formatCode>General</c:formatCode>
                <c:ptCount val="5"/>
                <c:pt idx="2">
                  <c:v>6682.7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383-49EB-BE6F-E8462CA3A52F}"/>
            </c:ext>
          </c:extLst>
        </c:ser>
        <c:ser>
          <c:idx val="3"/>
          <c:order val="2"/>
          <c:tx>
            <c:strRef>
              <c:f>Лист1!$E$1</c:f>
              <c:strCache>
                <c:ptCount val="1"/>
                <c:pt idx="0">
                  <c:v>Ряд 4</c:v>
                </c:pt>
              </c:strCache>
            </c:strRef>
          </c:tx>
          <c:invertIfNegative val="0"/>
          <c:cat>
            <c:numRef>
              <c:f>Лист1!$A$2:$A$6</c:f>
              <c:numCache>
                <c:formatCode>General</c:formatCode>
                <c:ptCount val="5"/>
                <c:pt idx="1">
                  <c:v>2025</c:v>
                </c:pt>
                <c:pt idx="2">
                  <c:v>2026</c:v>
                </c:pt>
                <c:pt idx="3">
                  <c:v>2027</c:v>
                </c:pt>
              </c:numCache>
            </c:numRef>
          </c:cat>
          <c:val>
            <c:numRef>
              <c:f>Лист1!$E$2:$E$6</c:f>
              <c:numCache>
                <c:formatCode>General</c:formatCode>
                <c:ptCount val="5"/>
                <c:pt idx="3">
                  <c:v>6827.7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383-49EB-BE6F-E8462CA3A52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29197952"/>
        <c:axId val="129199488"/>
      </c:barChart>
      <c:catAx>
        <c:axId val="12919795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29199488"/>
        <c:crosses val="autoZero"/>
        <c:auto val="1"/>
        <c:lblAlgn val="ctr"/>
        <c:lblOffset val="100"/>
        <c:noMultiLvlLbl val="0"/>
      </c:catAx>
      <c:valAx>
        <c:axId val="12919948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29197952"/>
        <c:crosses val="autoZero"/>
        <c:crossBetween val="between"/>
      </c:valAx>
    </c:plotArea>
    <c:plotVisOnly val="1"/>
    <c:dispBlanksAs val="gap"/>
    <c:showDLblsOverMax val="0"/>
  </c:chart>
  <c:txPr>
    <a:bodyPr anchor="b" anchorCtr="0"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4578171112505249E-2"/>
          <c:y val="3.7787611739412676E-2"/>
          <c:w val="0.65873399573963398"/>
          <c:h val="0.87971970603824756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Налоги НДФЛ,доходы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1">
                  <c:v>2025г.</c:v>
                </c:pt>
                <c:pt idx="2">
                  <c:v>2026 г.</c:v>
                </c:pt>
                <c:pt idx="3">
                  <c:v>2027 г.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1">
                  <c:v>335.2</c:v>
                </c:pt>
                <c:pt idx="2">
                  <c:v>340.5</c:v>
                </c:pt>
                <c:pt idx="3">
                  <c:v>365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746-4311-A85A-DB450759FB29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Налог на имущество физ. Лиц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1">
                  <c:v>2025г.</c:v>
                </c:pt>
                <c:pt idx="2">
                  <c:v>2026 г.</c:v>
                </c:pt>
                <c:pt idx="3">
                  <c:v>2027 г.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1">
                  <c:v>140</c:v>
                </c:pt>
                <c:pt idx="2">
                  <c:v>145</c:v>
                </c:pt>
                <c:pt idx="3">
                  <c:v>150.5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746-4311-A85A-DB450759FB29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Единый сельскохозяйственный налог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1">
                  <c:v>2025г.</c:v>
                </c:pt>
                <c:pt idx="2">
                  <c:v>2026 г.</c:v>
                </c:pt>
                <c:pt idx="3">
                  <c:v>2027 г.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1">
                  <c:v>1320</c:v>
                </c:pt>
                <c:pt idx="2">
                  <c:v>1353.9</c:v>
                </c:pt>
                <c:pt idx="3">
                  <c:v>1425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746-4311-A85A-DB450759FB29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Земельный налог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1">
                  <c:v>2025г.</c:v>
                </c:pt>
                <c:pt idx="2">
                  <c:v>2026 г.</c:v>
                </c:pt>
                <c:pt idx="3">
                  <c:v>2027 г.</c:v>
                </c:pt>
              </c:strCache>
            </c:strRef>
          </c:cat>
          <c:val>
            <c:numRef>
              <c:f>Лист1!$E$2:$E$5</c:f>
              <c:numCache>
                <c:formatCode>General</c:formatCode>
                <c:ptCount val="4"/>
                <c:pt idx="1">
                  <c:v>2071.3000000000002</c:v>
                </c:pt>
                <c:pt idx="2">
                  <c:v>2099</c:v>
                </c:pt>
                <c:pt idx="3">
                  <c:v>2165.6999999999998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746-4311-A85A-DB450759FB29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Гос.пошлина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1">
                  <c:v>2025г.</c:v>
                </c:pt>
                <c:pt idx="2">
                  <c:v>2026 г.</c:v>
                </c:pt>
                <c:pt idx="3">
                  <c:v>2027 г.</c:v>
                </c:pt>
              </c:strCache>
            </c:strRef>
          </c:cat>
          <c:val>
            <c:numRef>
              <c:f>Лист1!$F$2:$F$5</c:f>
              <c:numCache>
                <c:formatCode>General</c:formatCode>
                <c:ptCount val="4"/>
                <c:pt idx="1">
                  <c:v>2.7</c:v>
                </c:pt>
                <c:pt idx="2">
                  <c:v>2.8</c:v>
                </c:pt>
                <c:pt idx="3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746-4311-A85A-DB450759FB29}"/>
            </c:ext>
          </c:extLst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Доходы от импользования имущества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1">
                  <c:v>2025г.</c:v>
                </c:pt>
                <c:pt idx="2">
                  <c:v>2026 г.</c:v>
                </c:pt>
                <c:pt idx="3">
                  <c:v>2027 г.</c:v>
                </c:pt>
              </c:strCache>
            </c:strRef>
          </c:cat>
          <c:val>
            <c:numRef>
              <c:f>Лист1!$G$2:$G$5</c:f>
              <c:numCache>
                <c:formatCode>General</c:formatCode>
                <c:ptCount val="4"/>
                <c:pt idx="1">
                  <c:v>7.1</c:v>
                </c:pt>
                <c:pt idx="2">
                  <c:v>7.1</c:v>
                </c:pt>
                <c:pt idx="3">
                  <c:v>7.1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8746-4311-A85A-DB450759FB29}"/>
            </c:ext>
          </c:extLst>
        </c:ser>
        <c:ser>
          <c:idx val="6"/>
          <c:order val="6"/>
          <c:tx>
            <c:strRef>
              <c:f>Лист1!$H$1</c:f>
              <c:strCache>
                <c:ptCount val="1"/>
                <c:pt idx="0">
                  <c:v>Штрафы, санкции, возмещения ущерба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1">
                  <c:v>2025г.</c:v>
                </c:pt>
                <c:pt idx="2">
                  <c:v>2026 г.</c:v>
                </c:pt>
                <c:pt idx="3">
                  <c:v>2027 г.</c:v>
                </c:pt>
              </c:strCache>
            </c:strRef>
          </c:cat>
          <c:val>
            <c:numRef>
              <c:f>Лист1!$H$2:$H$5</c:f>
              <c:numCache>
                <c:formatCode>General</c:formatCode>
                <c:ptCount val="4"/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746-4311-A85A-DB450759FB2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81009792"/>
        <c:axId val="181916800"/>
        <c:axId val="0"/>
      </c:bar3DChart>
      <c:catAx>
        <c:axId val="18100979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81916800"/>
        <c:crosses val="autoZero"/>
        <c:auto val="1"/>
        <c:lblAlgn val="ctr"/>
        <c:lblOffset val="100"/>
        <c:noMultiLvlLbl val="0"/>
      </c:catAx>
      <c:valAx>
        <c:axId val="18191680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81009792"/>
        <c:crosses val="autoZero"/>
        <c:crossBetween val="between"/>
      </c:valAx>
    </c:plotArea>
    <c:legend>
      <c:legendPos val="r"/>
      <c:legendEntry>
        <c:idx val="0"/>
        <c:txPr>
          <a:bodyPr/>
          <a:lstStyle/>
          <a:p>
            <a:pPr>
              <a:defRPr sz="16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6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2"/>
        <c:txPr>
          <a:bodyPr/>
          <a:lstStyle/>
          <a:p>
            <a:pPr>
              <a:defRPr sz="16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3"/>
        <c:txPr>
          <a:bodyPr/>
          <a:lstStyle/>
          <a:p>
            <a:pPr>
              <a:defRPr sz="16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4"/>
        <c:txPr>
          <a:bodyPr/>
          <a:lstStyle/>
          <a:p>
            <a:pPr>
              <a:defRPr sz="16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5"/>
        <c:txPr>
          <a:bodyPr/>
          <a:lstStyle/>
          <a:p>
            <a:pPr>
              <a:defRPr sz="16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6"/>
        <c:txPr>
          <a:bodyPr/>
          <a:lstStyle/>
          <a:p>
            <a:pPr>
              <a:defRPr sz="16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ayout>
        <c:manualLayout>
          <c:xMode val="edge"/>
          <c:yMode val="edge"/>
          <c:x val="0.75062100590686265"/>
          <c:y val="2.3340025787163602E-2"/>
          <c:w val="0.24868313728569891"/>
          <c:h val="0.97665984917944204"/>
        </c:manualLayout>
      </c:layout>
      <c:overlay val="0"/>
      <c:spPr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c:spPr>
      <c:txPr>
        <a:bodyPr/>
        <a:lstStyle/>
        <a:p>
          <a:pPr>
            <a:defRPr>
              <a:solidFill>
                <a:schemeClr val="dk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1"/>
          <c:order val="0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1">
                  <c:v>2025г.</c:v>
                </c:pt>
                <c:pt idx="2">
                  <c:v>2026г.</c:v>
                </c:pt>
                <c:pt idx="3">
                  <c:v>2027 г.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1">
                  <c:v>7655.8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A28-4A63-9849-0AD21A9FCFE9}"/>
            </c:ext>
          </c:extLst>
        </c:ser>
        <c:ser>
          <c:idx val="2"/>
          <c:order val="1"/>
          <c:tx>
            <c:strRef>
              <c:f>Лист1!$D$1</c:f>
              <c:strCache>
                <c:ptCount val="1"/>
                <c:pt idx="0">
                  <c:v>Ряд 3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1">
                  <c:v>2025г.</c:v>
                </c:pt>
                <c:pt idx="2">
                  <c:v>2026г.</c:v>
                </c:pt>
                <c:pt idx="3">
                  <c:v>2027 г.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2">
                  <c:v>6682.7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A28-4A63-9849-0AD21A9FCFE9}"/>
            </c:ext>
          </c:extLst>
        </c:ser>
        <c:ser>
          <c:idx val="3"/>
          <c:order val="2"/>
          <c:tx>
            <c:strRef>
              <c:f>Лист1!$E$1</c:f>
              <c:strCache>
                <c:ptCount val="1"/>
                <c:pt idx="0">
                  <c:v>Ряд 4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1">
                  <c:v>2025г.</c:v>
                </c:pt>
                <c:pt idx="2">
                  <c:v>2026г.</c:v>
                </c:pt>
                <c:pt idx="3">
                  <c:v>2027 г.</c:v>
                </c:pt>
              </c:strCache>
            </c:strRef>
          </c:cat>
          <c:val>
            <c:numRef>
              <c:f>Лист1!$E$2:$E$5</c:f>
              <c:numCache>
                <c:formatCode>General</c:formatCode>
                <c:ptCount val="4"/>
                <c:pt idx="3">
                  <c:v>10901.5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A28-4A63-9849-0AD21A9FCFE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81954048"/>
        <c:axId val="181955584"/>
      </c:barChart>
      <c:catAx>
        <c:axId val="1819540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81955584"/>
        <c:crosses val="autoZero"/>
        <c:auto val="1"/>
        <c:lblAlgn val="ctr"/>
        <c:lblOffset val="100"/>
        <c:noMultiLvlLbl val="0"/>
      </c:catAx>
      <c:valAx>
        <c:axId val="18195558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8195404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6F2C57-D4E6-4585-AE20-A8A0F1C0241B}" type="datetimeFigureOut">
              <a:rPr lang="ru-RU" smtClean="0"/>
              <a:pPr/>
              <a:t>16.02.2026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A8701B-752D-4BE0-9DF8-2D3459FB12D5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294284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A8701B-752D-4BE0-9DF8-2D3459FB12D5}" type="slidenum">
              <a:rPr lang="ru-RU" smtClean="0"/>
              <a:pPr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341489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A8701B-752D-4BE0-9DF8-2D3459FB12D5}" type="slidenum">
              <a:rPr lang="ru-RU" smtClean="0"/>
              <a:pPr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133645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A8701B-752D-4BE0-9DF8-2D3459FB12D5}" type="slidenum">
              <a:rPr lang="ru-RU" smtClean="0"/>
              <a:pPr/>
              <a:t>11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279018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A8701B-752D-4BE0-9DF8-2D3459FB12D5}" type="slidenum">
              <a:rPr lang="ru-RU" smtClean="0"/>
              <a:pPr/>
              <a:t>12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25517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16.02.2026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16.02.2026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16.02.2026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16.02.2026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16.02.2026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16.02.2026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16.02.2026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16.02.2026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16.02.2026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16.02.2026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16.02.2026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16.02.2026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 descr="C:\Users\Хеда\Desktop\NHigCjuNMj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39944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1643050"/>
            <a:ext cx="8572528" cy="1167743"/>
          </a:xfrm>
        </p:spPr>
        <p:txBody>
          <a:bodyPr>
            <a:noAutofit/>
          </a:bodyPr>
          <a:lstStyle/>
          <a:p>
            <a:pPr lvl="0">
              <a:spcBef>
                <a:spcPct val="20000"/>
              </a:spcBef>
              <a:defRPr/>
            </a:pPr>
            <a:r>
              <a:rPr lang="ru-RU" sz="32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БЮДЖЕТ </a:t>
            </a:r>
            <a:br>
              <a:rPr lang="ru-RU" sz="32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C0504D">
                    <a:lumMod val="75000"/>
                  </a:srgbClr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Мирненского</a:t>
            </a:r>
            <a:r>
              <a:rPr lang="ru-RU" sz="32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C0504D">
                    <a:lumMod val="75000"/>
                  </a:srgbClr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 сельского поселения Дубовского района </a:t>
            </a:r>
            <a:r>
              <a:rPr lang="ru-RU" altLang="ru-RU" sz="3200" b="1" dirty="0" smtClean="0">
                <a:solidFill>
                  <a:srgbClr val="C0504D">
                    <a:lumMod val="75000"/>
                  </a:srgb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 на </a:t>
            </a:r>
            <a:r>
              <a:rPr lang="ru-RU" altLang="ru-RU" sz="3200" b="1" dirty="0" smtClean="0">
                <a:solidFill>
                  <a:srgbClr val="C0504D">
                    <a:lumMod val="75000"/>
                  </a:srgb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2025 </a:t>
            </a:r>
            <a:r>
              <a:rPr lang="ru-RU" altLang="ru-RU" sz="3200" b="1" dirty="0" smtClean="0">
                <a:solidFill>
                  <a:srgbClr val="C0504D">
                    <a:lumMod val="75000"/>
                  </a:srgb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год и на плановый период </a:t>
            </a:r>
            <a:r>
              <a:rPr lang="ru-RU" altLang="ru-RU" sz="3200" b="1" dirty="0" smtClean="0">
                <a:solidFill>
                  <a:srgbClr val="C0504D">
                    <a:lumMod val="75000"/>
                  </a:srgb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2026 </a:t>
            </a:r>
            <a:r>
              <a:rPr lang="ru-RU" altLang="ru-RU" sz="3200" b="1" dirty="0" smtClean="0">
                <a:solidFill>
                  <a:srgbClr val="C0504D">
                    <a:lumMod val="75000"/>
                  </a:srgb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и </a:t>
            </a:r>
            <a:r>
              <a:rPr lang="ru-RU" altLang="ru-RU" sz="3200" b="1" dirty="0" smtClean="0">
                <a:solidFill>
                  <a:srgbClr val="C0504D">
                    <a:lumMod val="75000"/>
                  </a:srgb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2027 </a:t>
            </a:r>
            <a:r>
              <a:rPr lang="ru-RU" altLang="ru-RU" sz="3200" b="1" dirty="0" smtClean="0">
                <a:solidFill>
                  <a:srgbClr val="C0504D">
                    <a:lumMod val="75000"/>
                  </a:srgb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годов</a:t>
            </a:r>
            <a:r>
              <a:rPr lang="ru-RU" altLang="ru-RU" sz="3000" b="1" dirty="0" smtClean="0">
                <a:solidFill>
                  <a:srgbClr val="C0504D">
                    <a:lumMod val="75000"/>
                  </a:srgbClr>
                </a:solidFill>
                <a:latin typeface="Calibri" pitchFamily="34" charset="0"/>
                <a:ea typeface="+mn-ea"/>
                <a:cs typeface="+mn-cs"/>
              </a:rPr>
              <a:t/>
            </a:r>
            <a:br>
              <a:rPr lang="ru-RU" altLang="ru-RU" sz="3000" b="1" dirty="0" smtClean="0">
                <a:solidFill>
                  <a:srgbClr val="C0504D">
                    <a:lumMod val="75000"/>
                  </a:srgbClr>
                </a:solidFill>
                <a:latin typeface="Calibri" pitchFamily="34" charset="0"/>
                <a:ea typeface="+mn-ea"/>
                <a:cs typeface="+mn-cs"/>
              </a:rPr>
            </a:br>
            <a:endParaRPr lang="ru-RU" sz="66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 flipV="1">
            <a:off x="0" y="6857999"/>
            <a:ext cx="9144000" cy="45719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  <p:sp>
        <p:nvSpPr>
          <p:cNvPr id="1026" name="AutoShape 2" descr="https://pp.userapi.com/c834402/v834402831/40943/NHigCjuNMjo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1028" name="AutoShape 4" descr="https://pp.userapi.com/c834402/v834402831/40943/NHigCjuNMjo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Users\Хеда\Desktop\PgaFVynhyz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3626722"/>
              </p:ext>
            </p:extLst>
          </p:nvPr>
        </p:nvGraphicFramePr>
        <p:xfrm>
          <a:off x="35497" y="1122680"/>
          <a:ext cx="8751345" cy="5430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040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530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444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7157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2025</a:t>
                      </a:r>
                      <a:r>
                        <a:rPr lang="ru-RU" sz="1400" baseline="0" dirty="0" smtClean="0"/>
                        <a:t> </a:t>
                      </a:r>
                      <a:r>
                        <a:rPr lang="ru-RU" sz="1400" baseline="0" dirty="0" smtClean="0"/>
                        <a:t>г.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2026 </a:t>
                      </a:r>
                      <a:r>
                        <a:rPr lang="ru-RU" sz="1400" dirty="0" smtClean="0"/>
                        <a:t>г.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2027г</a:t>
                      </a:r>
                      <a:r>
                        <a:rPr lang="ru-RU" sz="1400" dirty="0" smtClean="0"/>
                        <a:t>.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9848"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РАСХОДЫ, всего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7 655,8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6 682,7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6 827,7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0768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в том числе: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6008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Общегосударственные вопросы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5 317,4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4 809,5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4 737,6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924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Национальная оборона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179,6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196,0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202,9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448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Национальная безопасность и правоохранительная деятельность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8,5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8,0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Национальная экономика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48,4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48,4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48,4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Жилищно-коммунальное хозяйство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598,7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385,4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595,5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4496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Образование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10,0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2968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Культура, кинематография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1 393,2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1 151,7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1 151,7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92968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Здравоохранение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59432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Социальная политика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99,0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70,5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70,5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42664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Физическая культура и спорт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4,0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4,0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4,0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53888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Средства массовой информации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81136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Обслуживание государственного и муниципального долга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49588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Межбюджетные трансферты общего характера бюджетам бюджетной системы РФ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0" y="0"/>
            <a:ext cx="91440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ОБЪЕМ РАСХОДОВ БЮДЖЕТА МИРНЕНСКОГО СЕЛЬСКОГО ПОСЕЛЕНИЯ НА 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2025-2027 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ГОДЫ (тыс.рублей)</a:t>
            </a:r>
          </a:p>
          <a:p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C:\Users\Хеда\Desktop\PgaFVynhyzU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374629809"/>
              </p:ext>
            </p:extLst>
          </p:nvPr>
        </p:nvGraphicFramePr>
        <p:xfrm>
          <a:off x="755576" y="1268760"/>
          <a:ext cx="7272808" cy="4536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1259632" y="476672"/>
            <a:ext cx="74523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 sz="2400" b="0" i="0" u="none" strike="noStrike" kern="1200" cap="none" spc="0" baseline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2200" dirty="0" smtClean="0"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ДИНАМИКА </a:t>
            </a:r>
            <a:r>
              <a:rPr lang="ru-RU" sz="2200" dirty="0" smtClean="0"/>
              <a:t> РАСХОДОВ БЮДЖЕТА МИРНЕНСКОГО СЕЛЬСКОГО ПОСЕЛЕНИЯ НА </a:t>
            </a:r>
            <a:r>
              <a:rPr lang="ru-RU" sz="2200" dirty="0" smtClean="0"/>
              <a:t>2025-2027 </a:t>
            </a:r>
            <a:r>
              <a:rPr lang="ru-RU" sz="2200" dirty="0" smtClean="0"/>
              <a:t>ГОДЫ (ТЫС.РУБ.)</a:t>
            </a:r>
            <a:endParaRPr lang="ru-RU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C:\Users\Хеда\Desktop\PgaFVynhyzU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70992" y="260648"/>
            <a:ext cx="9073008" cy="1446550"/>
          </a:xfrm>
          <a:prstGeom prst="rect">
            <a:avLst/>
          </a:prstGeom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sz="22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Распределение бюджетных ассигнований по муниципальным программам </a:t>
            </a:r>
            <a:r>
              <a:rPr lang="ru-RU" sz="2200" b="1" cap="all" dirty="0" err="1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Мирненского</a:t>
            </a:r>
            <a:r>
              <a:rPr lang="ru-RU" sz="22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 сельского поселения и непрограммным направлениям деятельности на </a:t>
            </a:r>
            <a:r>
              <a:rPr lang="ru-RU" sz="22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2025 </a:t>
            </a:r>
            <a:r>
              <a:rPr lang="ru-RU" sz="22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год и на плановый период </a:t>
            </a:r>
            <a:r>
              <a:rPr lang="ru-RU" sz="22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2026 </a:t>
            </a:r>
            <a:r>
              <a:rPr lang="ru-RU" sz="22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и </a:t>
            </a:r>
            <a:r>
              <a:rPr lang="ru-RU" sz="22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2027 </a:t>
            </a:r>
            <a:r>
              <a:rPr lang="ru-RU" sz="22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годов (Тыс.руб.)</a:t>
            </a:r>
            <a:endParaRPr lang="ru-RU" sz="2200" b="1" cap="all" dirty="0">
              <a:ln w="0"/>
              <a:solidFill>
                <a:schemeClr val="tx2">
                  <a:lumMod val="5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2328709"/>
              </p:ext>
            </p:extLst>
          </p:nvPr>
        </p:nvGraphicFramePr>
        <p:xfrm>
          <a:off x="395536" y="1663912"/>
          <a:ext cx="8496945" cy="51034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250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90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791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4366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52425">
                <a:tc>
                  <a:txBody>
                    <a:bodyPr/>
                    <a:lstStyle/>
                    <a:p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2025</a:t>
                      </a:r>
                      <a:r>
                        <a:rPr lang="ru-RU" sz="1900" baseline="0" dirty="0" smtClean="0"/>
                        <a:t> </a:t>
                      </a:r>
                      <a:r>
                        <a:rPr lang="ru-RU" sz="1900" baseline="0" dirty="0" smtClean="0"/>
                        <a:t>г.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2026г</a:t>
                      </a:r>
                      <a:r>
                        <a:rPr lang="ru-RU" sz="1900" dirty="0" smtClean="0"/>
                        <a:t>.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2027г</a:t>
                      </a:r>
                      <a:r>
                        <a:rPr lang="ru-RU" sz="1900" dirty="0" smtClean="0"/>
                        <a:t>.</a:t>
                      </a:r>
                      <a:endParaRPr lang="ru-RU" sz="1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1216">
                <a:tc>
                  <a:txBody>
                    <a:bodyPr/>
                    <a:lstStyle/>
                    <a:p>
                      <a:r>
                        <a:rPr lang="ru-RU" sz="19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ВСЕГО:</a:t>
                      </a:r>
                      <a:endParaRPr lang="ru-RU" sz="1900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6998,5</a:t>
                      </a:r>
                      <a:endParaRPr lang="ru-RU" sz="1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6445,1</a:t>
                      </a:r>
                      <a:endParaRPr lang="ru-RU" sz="1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6446,5</a:t>
                      </a:r>
                      <a:endParaRPr lang="ru-RU" sz="19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88632">
                <a:tc>
                  <a:txBody>
                    <a:bodyPr/>
                    <a:lstStyle/>
                    <a:p>
                      <a:r>
                        <a:rPr lang="ru-RU" sz="1900" b="1" i="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Программа</a:t>
                      </a: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"Обеспечение общественного порядка и противодействие преступности"</a:t>
                      </a:r>
                      <a:endParaRPr lang="ru-RU" sz="1900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3,0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3,0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3,0</a:t>
                      </a:r>
                      <a:endParaRPr lang="ru-RU" sz="1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42480">
                <a:tc>
                  <a:txBody>
                    <a:bodyPr/>
                    <a:lstStyle/>
                    <a:p>
                      <a:r>
                        <a:rPr lang="ru-RU" sz="1900" b="1" i="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Программа "Защита населения и территории</a:t>
                      </a:r>
                    </a:p>
                    <a:p>
                      <a:r>
                        <a:rPr lang="ru-RU" sz="1900" b="1" i="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от чрезвычайных , ситуаций, обеспечение пожарной безопасности людей на водных объектах на 2019-2030 годы»</a:t>
                      </a:r>
                      <a:endParaRPr lang="ru-RU" sz="1900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8,5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8,0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8,0</a:t>
                      </a:r>
                      <a:endParaRPr lang="ru-RU" sz="1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9560">
                <a:tc>
                  <a:txBody>
                    <a:bodyPr/>
                    <a:lstStyle/>
                    <a:p>
                      <a:r>
                        <a:rPr lang="ru-RU" sz="1900" b="1" i="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Программа "Развитие культуры на 2019-2030 годы»</a:t>
                      </a:r>
                      <a:endParaRPr lang="ru-RU" sz="1900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1 392,2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1 151,7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1 151,7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51762">
                <a:tc>
                  <a:txBody>
                    <a:bodyPr/>
                    <a:lstStyle/>
                    <a:p>
                      <a:r>
                        <a:rPr lang="ru-RU" sz="1900" b="1" i="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Программа «Охрана окружающей среды на 2019-2030 годы»</a:t>
                      </a:r>
                      <a:endParaRPr lang="ru-RU" sz="1900" b="1" i="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462,7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254,9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365,0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51762">
                <a:tc>
                  <a:txBody>
                    <a:bodyPr/>
                    <a:lstStyle/>
                    <a:p>
                      <a:endParaRPr lang="ru-RU" sz="1900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9712905"/>
              </p:ext>
            </p:extLst>
          </p:nvPr>
        </p:nvGraphicFramePr>
        <p:xfrm>
          <a:off x="395536" y="1700808"/>
          <a:ext cx="8676456" cy="59444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418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712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98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6360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5251">
                <a:tc>
                  <a:txBody>
                    <a:bodyPr/>
                    <a:lstStyle/>
                    <a:p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2025</a:t>
                      </a:r>
                      <a:r>
                        <a:rPr lang="ru-RU" sz="2000" baseline="0" dirty="0" smtClean="0"/>
                        <a:t> </a:t>
                      </a:r>
                      <a:r>
                        <a:rPr lang="ru-RU" sz="2000" baseline="0" dirty="0" smtClean="0"/>
                        <a:t>г.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2026г</a:t>
                      </a:r>
                      <a:r>
                        <a:rPr lang="ru-RU" sz="2000" dirty="0" smtClean="0"/>
                        <a:t>.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2027г</a:t>
                      </a:r>
                      <a:r>
                        <a:rPr lang="ru-RU" sz="2000" dirty="0" smtClean="0"/>
                        <a:t>.</a:t>
                      </a:r>
                      <a:endParaRPr lang="ru-RU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7870">
                <a:tc>
                  <a:txBody>
                    <a:bodyPr/>
                    <a:lstStyle/>
                    <a:p>
                      <a:r>
                        <a:rPr lang="ru-RU" sz="1800" b="1" i="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Программа «</a:t>
                      </a: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Развитие транспортной системы"</a:t>
                      </a:r>
                      <a:endParaRPr lang="ru-RU" sz="1800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48,4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48,4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48,4</a:t>
                      </a:r>
                      <a:endParaRPr lang="ru-RU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6080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Программа «Энергосбережение и повышение энергетической эффективности </a:t>
                      </a:r>
                      <a:r>
                        <a:rPr lang="ru-RU" sz="1800" b="1" i="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на 2019-2030 годы»</a:t>
                      </a:r>
                      <a:endParaRPr lang="ru-RU" sz="1800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10,0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50503">
                <a:tc>
                  <a:txBody>
                    <a:bodyPr/>
                    <a:lstStyle/>
                    <a:p>
                      <a:r>
                        <a:rPr lang="ru-RU" sz="1800" b="1" i="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Программа «</a:t>
                      </a: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Содействие занятости населения»</a:t>
                      </a:r>
                      <a:endParaRPr lang="ru-RU" sz="1800" b="1" i="0" kern="1200" dirty="0" smtClean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0.0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0.0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0.0</a:t>
                      </a:r>
                      <a:endParaRPr lang="ru-RU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69400">
                <a:tc>
                  <a:txBody>
                    <a:bodyPr/>
                    <a:lstStyle/>
                    <a:p>
                      <a:r>
                        <a:rPr lang="ru-RU" sz="1800" b="1" i="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Программа </a:t>
                      </a: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«Обеспечение качественными жилищно-коммунальными услугами населения </a:t>
                      </a:r>
                      <a:r>
                        <a:rPr lang="ru-RU" sz="18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Мирненского</a:t>
                      </a: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сельского поселения»</a:t>
                      </a:r>
                      <a:endParaRPr lang="ru-RU" sz="1800" b="1" i="0" kern="1200" dirty="0" smtClean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131,0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120,5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220,5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11518">
                <a:tc>
                  <a:txBody>
                    <a:bodyPr/>
                    <a:lstStyle/>
                    <a:p>
                      <a:r>
                        <a:rPr lang="ru-RU" sz="1800" b="1" i="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Программа </a:t>
                      </a: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«Развитие физической культуры и спорта»</a:t>
                      </a:r>
                      <a:endParaRPr lang="ru-RU" sz="1800" b="1" i="0" kern="1200" dirty="0" smtClean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sz="1800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4,0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4,0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4,0</a:t>
                      </a:r>
                      <a:endParaRPr lang="ru-RU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11518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Программа </a:t>
                      </a: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«Муниципальная политика»</a:t>
                      </a:r>
                      <a:endParaRPr lang="ru-RU" sz="1800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5 402,2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4 714,5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4 433,5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11518">
                <a:tc>
                  <a:txBody>
                    <a:bodyPr/>
                    <a:lstStyle/>
                    <a:p>
                      <a:r>
                        <a:rPr lang="ru-RU" sz="1800" b="1" i="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Программа </a:t>
                      </a: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«Управление муниципальным имуществом»</a:t>
                      </a:r>
                      <a:endParaRPr lang="ru-RU" sz="1800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7,0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466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Непрограммные расходы</a:t>
                      </a:r>
                      <a:endParaRPr lang="ru-RU" sz="1800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179,8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358,7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534,6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755576" y="0"/>
            <a:ext cx="8388424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Распределение бюджетных ассигнований по муниципальным программам </a:t>
            </a:r>
            <a:r>
              <a:rPr lang="ru-RU" sz="2200" b="1" cap="all" dirty="0" err="1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Мирненского</a:t>
            </a:r>
            <a:r>
              <a:rPr lang="ru-RU" sz="22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 сельского поселения и непрограммным направлениям деятельности, на </a:t>
            </a:r>
            <a:r>
              <a:rPr lang="ru-RU" sz="22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2025 </a:t>
            </a:r>
            <a:r>
              <a:rPr lang="ru-RU" sz="22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год и на плановый период </a:t>
            </a:r>
            <a:r>
              <a:rPr lang="ru-RU" sz="22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2026 </a:t>
            </a:r>
            <a:r>
              <a:rPr lang="ru-RU" sz="22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и </a:t>
            </a:r>
            <a:r>
              <a:rPr lang="ru-RU" sz="22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2027 </a:t>
            </a:r>
            <a:r>
              <a:rPr lang="ru-RU" sz="22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годов(ТЫС.РУБ.) </a:t>
            </a:r>
            <a:endParaRPr lang="ru-RU" sz="22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Users\Хеда\Desktop\PgaFVynhyz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0" y="0"/>
            <a:ext cx="9144000" cy="156966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2400" b="1" cap="all" dirty="0" smtClean="0">
                <a:ln w="0"/>
                <a:solidFill>
                  <a:schemeClr val="tx2"/>
                </a:solidFill>
                <a:effectLst>
                  <a:reflection blurRad="12700" stA="50000" endPos="50000" dist="5000" dir="5400000" sy="-100000" rotWithShape="0"/>
                </a:effectLst>
              </a:rPr>
              <a:t>Распределение иных межбюджетных трансфертов за счет средств субсидий областного бюджета для софинансирования расходных обязательств, по вопросам местного значения (тыс. руб.)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1120255"/>
              </p:ext>
            </p:extLst>
          </p:nvPr>
        </p:nvGraphicFramePr>
        <p:xfrm>
          <a:off x="179512" y="1628800"/>
          <a:ext cx="8712966" cy="48627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683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496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4969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4969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4969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4969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0797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2025г</a:t>
                      </a:r>
                      <a:r>
                        <a:rPr lang="ru-RU" dirty="0" smtClean="0"/>
                        <a:t>.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2026г</a:t>
                      </a:r>
                      <a:r>
                        <a:rPr lang="ru-RU" dirty="0" smtClean="0"/>
                        <a:t>.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2027г</a:t>
                      </a:r>
                      <a:r>
                        <a:rPr lang="ru-RU" dirty="0" smtClean="0"/>
                        <a:t>.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52266"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tx2"/>
                          </a:solidFill>
                        </a:rPr>
                        <a:t>Субсидии</a:t>
                      </a:r>
                      <a:r>
                        <a:rPr lang="ru-RU" sz="1600" b="1" baseline="0" dirty="0" smtClean="0">
                          <a:solidFill>
                            <a:schemeClr val="tx2"/>
                          </a:solidFill>
                        </a:rPr>
                        <a:t> областного бюджета (95,2%)</a:t>
                      </a:r>
                      <a:endParaRPr lang="ru-RU" sz="1600" b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tx2"/>
                          </a:solidFill>
                        </a:rPr>
                        <a:t>Средства местного бюджета на софинансирование</a:t>
                      </a:r>
                      <a:r>
                        <a:rPr lang="ru-RU" sz="1600" b="1" baseline="0" dirty="0" smtClean="0">
                          <a:solidFill>
                            <a:schemeClr val="tx2"/>
                          </a:solidFill>
                        </a:rPr>
                        <a:t> (4,8%)</a:t>
                      </a:r>
                      <a:endParaRPr lang="ru-RU" sz="1600" b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chemeClr val="tx2"/>
                          </a:solidFill>
                        </a:rPr>
                        <a:t>Субсидии</a:t>
                      </a:r>
                      <a:r>
                        <a:rPr lang="ru-RU" sz="1600" b="1" baseline="0" dirty="0" smtClean="0">
                          <a:solidFill>
                            <a:schemeClr val="tx2"/>
                          </a:solidFill>
                        </a:rPr>
                        <a:t> областного бюджета (95,2%)</a:t>
                      </a:r>
                      <a:endParaRPr lang="ru-RU" sz="1600" b="1" dirty="0" smtClean="0">
                        <a:solidFill>
                          <a:schemeClr val="tx2"/>
                        </a:solidFill>
                      </a:endParaRPr>
                    </a:p>
                    <a:p>
                      <a:endParaRPr lang="ru-RU" sz="1600" b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chemeClr val="tx2"/>
                          </a:solidFill>
                        </a:rPr>
                        <a:t>Средства местного бюджета на софинансирование</a:t>
                      </a:r>
                      <a:r>
                        <a:rPr lang="ru-RU" sz="1600" b="1" baseline="0" dirty="0" smtClean="0">
                          <a:solidFill>
                            <a:schemeClr val="tx2"/>
                          </a:solidFill>
                        </a:rPr>
                        <a:t> (4,8%)</a:t>
                      </a:r>
                      <a:endParaRPr lang="ru-RU" sz="1600" b="1" dirty="0" smtClean="0">
                        <a:solidFill>
                          <a:schemeClr val="tx2"/>
                        </a:solidFill>
                      </a:endParaRPr>
                    </a:p>
                    <a:p>
                      <a:endParaRPr lang="ru-RU" sz="1600" b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chemeClr val="tx2"/>
                          </a:solidFill>
                        </a:rPr>
                        <a:t>Субсидии</a:t>
                      </a:r>
                      <a:r>
                        <a:rPr lang="ru-RU" sz="1600" b="1" baseline="0" dirty="0" smtClean="0">
                          <a:solidFill>
                            <a:schemeClr val="tx2"/>
                          </a:solidFill>
                        </a:rPr>
                        <a:t> областного бюджета (95,2%)</a:t>
                      </a:r>
                      <a:endParaRPr lang="ru-RU" sz="1600" b="1" dirty="0" smtClean="0">
                        <a:solidFill>
                          <a:schemeClr val="tx2"/>
                        </a:solidFill>
                      </a:endParaRPr>
                    </a:p>
                    <a:p>
                      <a:endParaRPr lang="ru-RU" sz="1600" b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tx2"/>
                          </a:solidFill>
                        </a:rPr>
                        <a:t>Средства местного бюджета на софинансирование</a:t>
                      </a:r>
                      <a:r>
                        <a:rPr lang="ru-RU" sz="1600" b="1" baseline="0" dirty="0" smtClean="0">
                          <a:solidFill>
                            <a:schemeClr val="tx2"/>
                          </a:solidFill>
                        </a:rPr>
                        <a:t> (4,8%)</a:t>
                      </a:r>
                      <a:endParaRPr lang="ru-RU" sz="1600" b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56441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tx2"/>
                          </a:solidFill>
                        </a:rPr>
                        <a:t>На</a:t>
                      </a:r>
                      <a:r>
                        <a:rPr lang="ru-RU" sz="1600" b="1" baseline="0" dirty="0" smtClean="0">
                          <a:solidFill>
                            <a:schemeClr val="tx2"/>
                          </a:solidFill>
                        </a:rPr>
                        <a:t> повышение заработной платы работников муниципальных учреждений культуры</a:t>
                      </a:r>
                      <a:endParaRPr lang="ru-RU" sz="1600" b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0,0</a:t>
                      </a:r>
                      <a:endParaRPr lang="ru-RU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0,0</a:t>
                      </a:r>
                      <a:endParaRPr lang="ru-RU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0,0</a:t>
                      </a:r>
                      <a:endParaRPr lang="ru-RU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0,0</a:t>
                      </a:r>
                      <a:endParaRPr lang="ru-RU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0,0</a:t>
                      </a:r>
                      <a:endParaRPr lang="ru-RU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0,0</a:t>
                      </a:r>
                      <a:endParaRPr lang="ru-RU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Users\Хеда\Desktop\PgaFVynhyz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0" y="4826675"/>
            <a:ext cx="691276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Администрация </a:t>
            </a:r>
            <a:r>
              <a:rPr lang="ru-RU" b="1" dirty="0" err="1" smtClean="0">
                <a:solidFill>
                  <a:schemeClr val="tx2">
                    <a:lumMod val="75000"/>
                  </a:schemeClr>
                </a:solidFill>
              </a:rPr>
              <a:t>Мирненского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 сельского поселения</a:t>
            </a:r>
          </a:p>
          <a:p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Официальный сайт: 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http://mirnenskoesp.ru/</a:t>
            </a:r>
            <a:endParaRPr lang="ru-RU" b="1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Телефон: 8 (86377) 56-2-23</a:t>
            </a:r>
          </a:p>
          <a:p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Адрес: 347460, Ростовская область, </a:t>
            </a:r>
            <a:r>
              <a:rPr lang="ru-RU" b="1" dirty="0" err="1" smtClean="0">
                <a:solidFill>
                  <a:schemeClr val="tx2">
                    <a:lumMod val="75000"/>
                  </a:schemeClr>
                </a:solidFill>
              </a:rPr>
              <a:t>Дубовский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 район, х. Мирный  ул. Центральная, 8.</a:t>
            </a:r>
          </a:p>
          <a:p>
            <a:endParaRPr lang="ru-RU" b="1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ru-RU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4463" y="144463"/>
            <a:ext cx="8810625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C:\Users\Хеда\Desktop\PgaFVynhyz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323528" y="548680"/>
            <a:ext cx="8568952" cy="27022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</a:pPr>
            <a:r>
              <a:rPr lang="ru-RU" alt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Уважаемые жители </a:t>
            </a:r>
            <a:r>
              <a:rPr lang="ru-RU" altLang="ru-RU" sz="3200" b="1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Мирненского</a:t>
            </a:r>
            <a:r>
              <a:rPr lang="ru-RU" altLang="ru-RU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сельского поселения!</a:t>
            </a:r>
            <a:r>
              <a:rPr lang="ru-RU" alt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endParaRPr lang="ru-RU" altLang="ru-RU" sz="2800" b="1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r>
              <a:rPr lang="ru-RU" alt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«Бюджет для граждан» познакомит Вас с основными положениями бюджета нашего поселения на 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2025-2027 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годы.</a:t>
            </a:r>
            <a:endParaRPr lang="ru-RU" altLang="ru-RU" sz="2400" b="1" dirty="0" smtClean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r>
              <a:rPr lang="ru-RU" alt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Надеемся, что представление бюджета и бюджетного процесса в понятной для жителей форме повысит уровень общественного участия граждан в бюджетном процессе </a:t>
            </a:r>
            <a:r>
              <a:rPr lang="ru-RU" altLang="ru-RU" sz="2400" b="1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Мирненского</a:t>
            </a:r>
            <a:r>
              <a:rPr lang="ru-RU" alt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сельского поселения. </a:t>
            </a:r>
          </a:p>
        </p:txBody>
      </p:sp>
      <p:pic>
        <p:nvPicPr>
          <p:cNvPr id="15362" name="Picture 2" descr="C:\Users\Хеда\Desktop\yrqebP1InHQ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7704" y="4077072"/>
            <a:ext cx="5400600" cy="25605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C:\Users\Хеда\Desktop\PgaFVynhyz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0" y="280973"/>
            <a:ext cx="9144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Бюджет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Мирненского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сельского поселения Дубовского района на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2025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год и на плановый период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2026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2027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годов направлен на решение следующих ключевых задач: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11560" y="1628800"/>
            <a:ext cx="7812360" cy="483209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Повышение эффективности бюджетной политики;</a:t>
            </a:r>
          </a:p>
          <a:p>
            <a:pPr>
              <a:buFont typeface="Wingdings" pitchFamily="2" charset="2"/>
              <a:buChar char="ü"/>
            </a:pP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Соответствие финансовых возможностей </a:t>
            </a:r>
            <a:r>
              <a:rPr lang="ru-RU" sz="2400" b="1" dirty="0" err="1" smtClean="0">
                <a:solidFill>
                  <a:schemeClr val="tx2">
                    <a:lumMod val="75000"/>
                  </a:schemeClr>
                </a:solidFill>
              </a:rPr>
              <a:t>Мирненского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 сельского поселения ключевым направлениям развития;</a:t>
            </a:r>
          </a:p>
          <a:p>
            <a:pPr>
              <a:buFont typeface="Wingdings" pitchFamily="2" charset="2"/>
              <a:buChar char="ü"/>
            </a:pP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Повышение роли бюджетной политики для поддержки экономического роста;</a:t>
            </a:r>
          </a:p>
          <a:p>
            <a:pPr>
              <a:buFont typeface="Wingdings" pitchFamily="2" charset="2"/>
              <a:buChar char="ü"/>
            </a:pP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Повышение прозрачности и открытости бюджетного процесса;</a:t>
            </a:r>
          </a:p>
          <a:p>
            <a:pPr>
              <a:buFont typeface="Wingdings" pitchFamily="2" charset="2"/>
              <a:buChar char="ü"/>
            </a:pP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Обеспечение устойчивости и сбалансированности бюджетной системы в целях гарантированного исполнения действующих и принимаемых расходных обязательств</a:t>
            </a:r>
          </a:p>
          <a:p>
            <a:pPr>
              <a:buFont typeface="Wingdings" pitchFamily="2" charset="2"/>
              <a:buChar char="ü"/>
            </a:pPr>
            <a:endParaRPr lang="ru-RU" sz="2000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C:\Users\Хеда\Desktop\PgaFVynhyz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683568" y="980728"/>
            <a:ext cx="7992888" cy="267765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2800" b="1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«БЮДЖЕТ» (от старонормандского bougette – кошелек, сумка, кожаный мешок) – форма образования и расходования денежных средств, предназначенных для финансового обеспечения задач и функций государства и местного самоуправления </a:t>
            </a:r>
            <a:endParaRPr lang="ru-RU" sz="2800" b="1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83568" y="4797152"/>
            <a:ext cx="3923928" cy="175432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b="1" u="sng" dirty="0" smtClean="0">
                <a:solidFill>
                  <a:srgbClr val="002060"/>
                </a:solidFill>
              </a:rPr>
              <a:t>ДОХОДЫ </a:t>
            </a:r>
            <a:r>
              <a:rPr lang="ru-RU" b="1" dirty="0" smtClean="0">
                <a:solidFill>
                  <a:srgbClr val="002060"/>
                </a:solidFill>
              </a:rPr>
              <a:t>– поступающие в бюджет денежные средства : налоги юридических и физических лиц, административные платежи и сборы, безвозмездные поступления)</a:t>
            </a:r>
          </a:p>
          <a:p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076056" y="4797152"/>
            <a:ext cx="3779912" cy="175432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b="1" u="sng" dirty="0" smtClean="0">
                <a:solidFill>
                  <a:srgbClr val="002060"/>
                </a:solidFill>
              </a:rPr>
              <a:t>РАСХОДЫ </a:t>
            </a:r>
            <a:r>
              <a:rPr lang="ru-RU" b="1" dirty="0" smtClean="0">
                <a:solidFill>
                  <a:srgbClr val="002060"/>
                </a:solidFill>
              </a:rPr>
              <a:t>– выплачиваемые из бюджета средства (социальные выплаты населению, финансовое обеспечение госучреждений, капитальное строительство и др.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6" name="Стрелка вниз 5"/>
          <p:cNvSpPr/>
          <p:nvPr/>
        </p:nvSpPr>
        <p:spPr>
          <a:xfrm>
            <a:off x="2051720" y="4005064"/>
            <a:ext cx="1008112" cy="7920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Стрелка вверх 6"/>
          <p:cNvSpPr/>
          <p:nvPr/>
        </p:nvSpPr>
        <p:spPr>
          <a:xfrm>
            <a:off x="6300192" y="4005064"/>
            <a:ext cx="1080120" cy="79208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915816" y="0"/>
            <a:ext cx="601041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Понятие «БЮДЖЕТ»</a:t>
            </a:r>
            <a:endParaRPr lang="ru-RU" sz="44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C:\Users\Хеда\Desktop\PgaFVynhyzU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-324544" y="0"/>
            <a:ext cx="982858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Гражданин, его участие в бюджетном процессе</a:t>
            </a:r>
            <a:endParaRPr lang="ru-RU" sz="32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095328" y="1340768"/>
            <a:ext cx="6048672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Помогает формировать доходную часть бюджета (например, налог на доходы физических лиц)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03848" y="5445224"/>
            <a:ext cx="5940152" cy="119848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Получает социальные гарантии - расходная часть бюджета (образование, культура, здравоохранение, социальная поддержка и др.) 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4355976" y="2924944"/>
            <a:ext cx="3744416" cy="1368152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Бюджет</a:t>
            </a:r>
            <a:endParaRPr lang="ru-RU" sz="2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7" name="Стрелка вниз 6"/>
          <p:cNvSpPr/>
          <p:nvPr/>
        </p:nvSpPr>
        <p:spPr>
          <a:xfrm>
            <a:off x="4139952" y="2060848"/>
            <a:ext cx="4248472" cy="7920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Как налогоплательщик</a:t>
            </a:r>
            <a:endParaRPr lang="ru-RU" b="1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8" name="Стрелка вниз 7"/>
          <p:cNvSpPr/>
          <p:nvPr/>
        </p:nvSpPr>
        <p:spPr>
          <a:xfrm>
            <a:off x="4211960" y="4437112"/>
            <a:ext cx="4392488" cy="86409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Как получатель социальных гарантий </a:t>
            </a:r>
            <a:endParaRPr lang="ru-RU" b="1" dirty="0"/>
          </a:p>
        </p:txBody>
      </p:sp>
      <p:pic>
        <p:nvPicPr>
          <p:cNvPr id="2050" name="Picture 2" descr="C:\Users\Хеда\Desktop\tsjr6cNuf_E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2132856"/>
            <a:ext cx="2987824" cy="285293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Users\Хеда\Desktop\PgaFVynhyz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642" y="-94308"/>
            <a:ext cx="9144000" cy="6858000"/>
          </a:xfrm>
          <a:prstGeom prst="rect">
            <a:avLst/>
          </a:prstGeom>
          <a:noFill/>
        </p:spPr>
      </p:pic>
      <p:sp>
        <p:nvSpPr>
          <p:cNvPr id="11" name="Прямоугольник 10"/>
          <p:cNvSpPr/>
          <p:nvPr/>
        </p:nvSpPr>
        <p:spPr>
          <a:xfrm>
            <a:off x="467544" y="260648"/>
            <a:ext cx="8352928" cy="954107"/>
          </a:xfrm>
          <a:prstGeom prst="rect">
            <a:avLst/>
          </a:prstGeom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sz="2800" b="1" cap="all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Основные параметры бюджета </a:t>
            </a:r>
            <a:r>
              <a:rPr lang="ru-RU" sz="2800" b="1" cap="all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Мирненского</a:t>
            </a:r>
            <a:r>
              <a:rPr lang="ru-RU" sz="2800" b="1" cap="all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 сельского поселения на </a:t>
            </a:r>
            <a:r>
              <a:rPr lang="ru-RU" sz="2800" b="1" cap="all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2025-2027 </a:t>
            </a:r>
            <a:r>
              <a:rPr lang="ru-RU" sz="2800" b="1" cap="all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Гг.</a:t>
            </a:r>
            <a:r>
              <a:rPr lang="en-US" sz="2800" b="1" cap="all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(</a:t>
            </a:r>
            <a:r>
              <a:rPr lang="ru-RU" sz="2800" b="1" cap="all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тыс.руб.</a:t>
            </a:r>
            <a:r>
              <a:rPr lang="en-US" sz="2800" b="1" cap="all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)</a:t>
            </a:r>
            <a:endParaRPr lang="ru-RU" sz="2800" b="1" cap="all" dirty="0">
              <a:ln w="0"/>
              <a:solidFill>
                <a:schemeClr val="accent1">
                  <a:lumMod val="5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pic>
        <p:nvPicPr>
          <p:cNvPr id="1026" name="Picture 2" descr="C:\Users\Хеда\Desktop\ceUlqJFI8Sc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4365104"/>
            <a:ext cx="4752528" cy="2232248"/>
          </a:xfrm>
          <a:prstGeom prst="rect">
            <a:avLst/>
          </a:prstGeom>
          <a:noFill/>
        </p:spPr>
      </p:pic>
      <p:sp>
        <p:nvSpPr>
          <p:cNvPr id="14" name="Прямоугольник 13"/>
          <p:cNvSpPr/>
          <p:nvPr/>
        </p:nvSpPr>
        <p:spPr>
          <a:xfrm>
            <a:off x="395536" y="1412776"/>
            <a:ext cx="184731" cy="36933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endParaRPr lang="ru-RU" b="1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1763688" y="1857364"/>
            <a:ext cx="2022494" cy="14773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2025 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г.</a:t>
            </a:r>
          </a:p>
          <a:p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Доходы – 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7655</a:t>
            </a:r>
            <a:r>
              <a:rPr lang="ru-RU" b="1" dirty="0" smtClean="0"/>
              <a:t>,8</a:t>
            </a:r>
            <a:endParaRPr lang="ru-RU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endParaRPr lang="ru-RU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Расходы – 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7655</a:t>
            </a:r>
            <a:r>
              <a:rPr lang="ru-RU" b="1" dirty="0" smtClean="0"/>
              <a:t>,8</a:t>
            </a:r>
            <a:endParaRPr lang="ru-RU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4143372" y="2276872"/>
            <a:ext cx="2071703" cy="147732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</a:rPr>
              <a:t>2026 </a:t>
            </a: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</a:rPr>
              <a:t>г</a:t>
            </a:r>
          </a:p>
          <a:p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</a:rPr>
              <a:t>Доходы – </a:t>
            </a: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</a:rPr>
              <a:t>6682</a:t>
            </a: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</a:rPr>
              <a:t>,7</a:t>
            </a:r>
            <a:endParaRPr lang="ru-RU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2">
                  <a:lumMod val="50000"/>
                </a:schemeClr>
              </a:solidFill>
            </a:endParaRPr>
          </a:p>
          <a:p>
            <a:endParaRPr lang="ru-RU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2">
                  <a:lumMod val="50000"/>
                </a:schemeClr>
              </a:solidFill>
            </a:endParaRPr>
          </a:p>
          <a:p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</a:rPr>
              <a:t>Расходы – </a:t>
            </a: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</a:rPr>
              <a:t>6682</a:t>
            </a: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</a:rPr>
              <a:t>,7</a:t>
            </a:r>
            <a:endParaRPr lang="ru-RU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2">
                  <a:lumMod val="50000"/>
                </a:schemeClr>
              </a:solidFill>
            </a:endParaRPr>
          </a:p>
          <a:p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6300193" y="2780928"/>
            <a:ext cx="1870640" cy="14773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/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2027г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.</a:t>
            </a:r>
          </a:p>
          <a:p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Доходы – 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6827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,7</a:t>
            </a:r>
            <a:endParaRPr lang="ru-RU" dirty="0" smtClean="0"/>
          </a:p>
          <a:p>
            <a:endParaRPr lang="ru-RU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Расходы – 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6827</a:t>
            </a:r>
            <a:r>
              <a:rPr lang="ru-RU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,</a:t>
            </a:r>
            <a:r>
              <a:rPr lang="ru-RU" b="1" dirty="0"/>
              <a:t>7</a:t>
            </a:r>
            <a:endParaRPr lang="ru-RU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51520" y="3861048"/>
            <a:ext cx="4608512" cy="52322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Все 3 года дефицит равен 0</a:t>
            </a:r>
            <a:endParaRPr lang="ru-RU" sz="2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Users\Хеда\Desktop\PgaFVynhyzU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0" y="0"/>
            <a:ext cx="91440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200" b="1" dirty="0" smtClean="0">
                <a:solidFill>
                  <a:schemeClr val="tx2">
                    <a:lumMod val="75000"/>
                  </a:schemeClr>
                </a:solidFill>
              </a:rPr>
              <a:t>ОБЪЕМ ПОСТУПЛЕНИЙ ДОХОДОВ БЮДЖЕТА МИРНЕНСКОГО СЕЛЬСКОГО ПОСЕЛЕНИЯ НА </a:t>
            </a:r>
            <a:r>
              <a:rPr lang="ru-RU" sz="2200" b="1" dirty="0" smtClean="0">
                <a:solidFill>
                  <a:schemeClr val="tx2">
                    <a:lumMod val="75000"/>
                  </a:schemeClr>
                </a:solidFill>
              </a:rPr>
              <a:t>2025 </a:t>
            </a:r>
            <a:r>
              <a:rPr lang="ru-RU" sz="2200" b="1" dirty="0" smtClean="0">
                <a:solidFill>
                  <a:schemeClr val="tx2">
                    <a:lumMod val="75000"/>
                  </a:schemeClr>
                </a:solidFill>
              </a:rPr>
              <a:t>-</a:t>
            </a:r>
            <a:r>
              <a:rPr lang="ru-RU" sz="2200" b="1" dirty="0" smtClean="0">
                <a:solidFill>
                  <a:schemeClr val="tx2">
                    <a:lumMod val="75000"/>
                  </a:schemeClr>
                </a:solidFill>
              </a:rPr>
              <a:t>2027 </a:t>
            </a:r>
            <a:r>
              <a:rPr lang="ru-RU" sz="2200" b="1" dirty="0" smtClean="0">
                <a:solidFill>
                  <a:schemeClr val="tx2">
                    <a:lumMod val="75000"/>
                  </a:schemeClr>
                </a:solidFill>
              </a:rPr>
              <a:t>годы (тыс.руб.)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3475456"/>
              </p:ext>
            </p:extLst>
          </p:nvPr>
        </p:nvGraphicFramePr>
        <p:xfrm>
          <a:off x="-1" y="850597"/>
          <a:ext cx="9001157" cy="6007403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50720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43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58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858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4300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4229">
                <a:tc>
                  <a:txBody>
                    <a:bodyPr/>
                    <a:lstStyle/>
                    <a:p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2025 </a:t>
                      </a:r>
                      <a:r>
                        <a:rPr lang="ru-RU" sz="1300" dirty="0" smtClean="0"/>
                        <a:t>г.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2026 </a:t>
                      </a:r>
                      <a:r>
                        <a:rPr lang="ru-RU" sz="1300" dirty="0" smtClean="0"/>
                        <a:t>г.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2027 </a:t>
                      </a:r>
                      <a:r>
                        <a:rPr lang="ru-RU" sz="1300" dirty="0" smtClean="0"/>
                        <a:t>г.</a:t>
                      </a:r>
                      <a:endParaRPr lang="ru-RU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4229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НАЛОГОВЫЕ ДОХОДЫ И НЕНАЛОГОВЫЕ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3 876,3  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3 948,3  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4 116,2  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6590">
                <a:tc>
                  <a:txBody>
                    <a:bodyPr/>
                    <a:lstStyle/>
                    <a:p>
                      <a:r>
                        <a:rPr lang="ru-RU" sz="1300" i="1" dirty="0" smtClean="0"/>
                        <a:t>     в том числе</a:t>
                      </a:r>
                      <a:r>
                        <a:rPr lang="ru-RU" sz="1300" dirty="0" smtClean="0"/>
                        <a:t>: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ru-RU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6590"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Налоги НДФЛ, доходы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335,2  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340,5  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365,0  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5835"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Налоги на товары (работы, услуги), реализуемые на территории РФ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300" b="0" dirty="0" smtClean="0"/>
                        <a:t>0,0</a:t>
                      </a:r>
                      <a:endParaRPr lang="ru-RU" sz="13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300" b="0" dirty="0" smtClean="0"/>
                        <a:t>0,0</a:t>
                      </a:r>
                      <a:endParaRPr lang="ru-RU" sz="13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300" b="0" dirty="0" smtClean="0"/>
                        <a:t>0,0</a:t>
                      </a:r>
                      <a:endParaRPr lang="ru-RU" sz="13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6590"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Налоги на имущество физ.лиц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140,0 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145,0  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150, 5  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6590"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Единый сельскохозяйственный налог	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320,0  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353,9  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425,0  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6590"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Земельный налог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2 071,3  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2 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099,0  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2 165,7  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6590"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Государственная пошлина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300" dirty="0" smtClean="0"/>
                        <a:t>2,7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300" dirty="0" smtClean="0"/>
                        <a:t>2,8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300" dirty="0" smtClean="0"/>
                        <a:t>2,9</a:t>
                      </a:r>
                      <a:endParaRPr lang="ru-RU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65835"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Доходы от использования имущества, находящегося в государственной и муниципальной собственности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0,0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0,0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0,0</a:t>
                      </a:r>
                      <a:endParaRPr lang="ru-RU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76590"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Платежи при пользовании природными ресурсами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0,0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0,0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0,0</a:t>
                      </a:r>
                      <a:endParaRPr lang="ru-RU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65835"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Доходы от оказания платных услуг (работ) и компенсации затрат государства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7,1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7,1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7,1</a:t>
                      </a:r>
                      <a:endParaRPr lang="ru-RU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65835"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Доходы от продажи материальных и нематериальных активов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0,0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0,0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0,0</a:t>
                      </a:r>
                      <a:endParaRPr lang="ru-RU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76590"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Административные платежи и сборы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0,0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0,0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0,0</a:t>
                      </a:r>
                      <a:endParaRPr lang="ru-RU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465835"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Штрафы, санкции, возмещение ущерба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0,0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0,0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0,0</a:t>
                      </a:r>
                      <a:endParaRPr lang="ru-RU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91147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БЕЗВОЗМЕЗДНЫЕ ПЛАТЕЖИ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3 779,5  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 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734,4  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2 711,5  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91147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ИТОГО</a:t>
                      </a:r>
                      <a:r>
                        <a:rPr lang="ru-RU" sz="1400" b="1" baseline="0" dirty="0" smtClean="0"/>
                        <a:t> (Д</a:t>
                      </a:r>
                      <a:r>
                        <a:rPr lang="ru-RU" sz="1400" b="1" dirty="0" smtClean="0"/>
                        <a:t>ОХОДЫ)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7 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655,8  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6 682,7  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6 827,7  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Users\Хеда\Desktop\PgaFVynhyz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611560" y="332656"/>
            <a:ext cx="806489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 sz="2400" b="0" i="0" u="none" strike="noStrike" kern="1200" cap="none" spc="0" baseline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2200" dirty="0" smtClean="0"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ДИНАМИКА </a:t>
            </a:r>
            <a:r>
              <a:rPr lang="ru-RU" sz="2200" dirty="0" smtClean="0"/>
              <a:t> ДОХОДОВ БЮДЖЕТА  МИРНЕНСКОГО СЕЛЬСКОГО ПОСЕЛЕНИЯ НА </a:t>
            </a:r>
            <a:r>
              <a:rPr lang="ru-RU" sz="2200" dirty="0" smtClean="0"/>
              <a:t>2025-2027 </a:t>
            </a:r>
            <a:r>
              <a:rPr lang="ru-RU" sz="2200" dirty="0" smtClean="0"/>
              <a:t>ГОДЫ (ТЫС.РУБ.)</a:t>
            </a:r>
            <a:endParaRPr lang="ru-RU" sz="2200" dirty="0"/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655303859"/>
              </p:ext>
            </p:extLst>
          </p:nvPr>
        </p:nvGraphicFramePr>
        <p:xfrm>
          <a:off x="683568" y="1114900"/>
          <a:ext cx="7920880" cy="52558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Users\Хеда\Desktop\PgaFVynhyz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331640" y="260648"/>
            <a:ext cx="69127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СТРУКТУРА НАЛОГОВЫХ И НЕНАЛОГОВЫХ ДОХОДОВ БЮДЖЕТА МИРНЕНСКОГО СЕЛЬСКОГО ПОСЕЛЕНИЯ НА 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2025 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-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2027 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ГОДЫ (тыс.руб.)</a:t>
            </a: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131342735"/>
              </p:ext>
            </p:extLst>
          </p:nvPr>
        </p:nvGraphicFramePr>
        <p:xfrm>
          <a:off x="0" y="1484784"/>
          <a:ext cx="8964488" cy="53732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1302</TotalTime>
  <Words>922</Words>
  <Application>Microsoft Office PowerPoint</Application>
  <PresentationFormat>Экран (4:3)</PresentationFormat>
  <Paragraphs>249</Paragraphs>
  <Slides>15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Arial</vt:lpstr>
      <vt:lpstr>Calibri</vt:lpstr>
      <vt:lpstr>Times New Roman</vt:lpstr>
      <vt:lpstr>Wingdings</vt:lpstr>
      <vt:lpstr>Тема Office</vt:lpstr>
      <vt:lpstr>БЮДЖЕТ  Мирненского сельского поселения Дубовского района   на 2025 год и на плановый период 2026 и 2027 годов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Бюджет для граждан</dc:title>
  <dc:creator>Семейка Соитовых!</dc:creator>
  <cp:lastModifiedBy>user</cp:lastModifiedBy>
  <cp:revision>137</cp:revision>
  <dcterms:created xsi:type="dcterms:W3CDTF">2017-12-11T11:43:42Z</dcterms:created>
  <dcterms:modified xsi:type="dcterms:W3CDTF">2026-02-16T08:11:43Z</dcterms:modified>
</cp:coreProperties>
</file>