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15"/>
  </p:notesMasterIdLst>
  <p:handoutMasterIdLst>
    <p:handoutMasterId r:id="rId16"/>
  </p:handoutMasterIdLst>
  <p:sldIdLst>
    <p:sldId id="434" r:id="rId2"/>
    <p:sldId id="442" r:id="rId3"/>
    <p:sldId id="410" r:id="rId4"/>
    <p:sldId id="409" r:id="rId5"/>
    <p:sldId id="443" r:id="rId6"/>
    <p:sldId id="426" r:id="rId7"/>
    <p:sldId id="444" r:id="rId8"/>
    <p:sldId id="445" r:id="rId9"/>
    <p:sldId id="446" r:id="rId10"/>
    <p:sldId id="447" r:id="rId11"/>
    <p:sldId id="417" r:id="rId12"/>
    <p:sldId id="456" r:id="rId13"/>
    <p:sldId id="449" r:id="rId14"/>
  </p:sldIdLst>
  <p:sldSz cx="10440988" cy="7561263"/>
  <p:notesSz cx="9931400" cy="679767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16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4025" indent="3175" algn="l" rtl="0" eaLnBrk="0" fontAlgn="base" hangingPunct="0">
      <a:spcBef>
        <a:spcPct val="0"/>
      </a:spcBef>
      <a:spcAft>
        <a:spcPct val="0"/>
      </a:spcAft>
      <a:defRPr sz="16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1225" indent="3175" algn="l" rtl="0" eaLnBrk="0" fontAlgn="base" hangingPunct="0">
      <a:spcBef>
        <a:spcPct val="0"/>
      </a:spcBef>
      <a:spcAft>
        <a:spcPct val="0"/>
      </a:spcAft>
      <a:defRPr sz="16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68425" indent="3175" algn="l" rtl="0" eaLnBrk="0" fontAlgn="base" hangingPunct="0">
      <a:spcBef>
        <a:spcPct val="0"/>
      </a:spcBef>
      <a:spcAft>
        <a:spcPct val="0"/>
      </a:spcAft>
      <a:defRPr sz="16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5625" indent="3175" algn="l" rtl="0" eaLnBrk="0" fontAlgn="base" hangingPunct="0">
      <a:spcBef>
        <a:spcPct val="0"/>
      </a:spcBef>
      <a:spcAft>
        <a:spcPct val="0"/>
      </a:spcAft>
      <a:defRPr sz="16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b="1" 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3">
          <p15:clr>
            <a:srgbClr val="A4A3A4"/>
          </p15:clr>
        </p15:guide>
        <p15:guide id="2" pos="32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FF00FF"/>
    <a:srgbClr val="FF6600"/>
    <a:srgbClr val="FF99FF"/>
    <a:srgbClr val="FFFFCC"/>
    <a:srgbClr val="FFFF00"/>
    <a:srgbClr val="FFE8D9"/>
    <a:srgbClr val="FDE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9419" autoAdjust="0"/>
    <p:restoredTop sz="99848" autoAdjust="0"/>
  </p:normalViewPr>
  <p:slideViewPr>
    <p:cSldViewPr>
      <p:cViewPr varScale="1">
        <p:scale>
          <a:sx n="105" d="100"/>
          <a:sy n="105" d="100"/>
        </p:scale>
        <p:origin x="2076" y="108"/>
      </p:cViewPr>
      <p:guideLst>
        <p:guide orient="horz" pos="2383"/>
        <p:guide pos="32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.xlsx"/><Relationship Id="rId1" Type="http://schemas.openxmlformats.org/officeDocument/2006/relationships/image" Target="../media/image7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758">
                <a:latin typeface="Times New Roman" pitchFamily="18" charset="0"/>
                <a:cs typeface="Times New Roman" pitchFamily="18" charset="0"/>
              </a:defRPr>
            </a:pPr>
            <a:r>
              <a:rPr lang="ru-RU" sz="1758" b="0" i="1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6579,0</a:t>
            </a:r>
            <a:r>
              <a:rPr lang="ru-RU" sz="1758" b="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758" b="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рублей</a:t>
            </a:r>
          </a:p>
        </c:rich>
      </c:tx>
      <c:layout>
        <c:manualLayout>
          <c:xMode val="edge"/>
          <c:yMode val="edge"/>
          <c:x val="0.39324620284230732"/>
          <c:y val="2.0654067932799912E-2"/>
        </c:manualLayout>
      </c:layout>
      <c:overlay val="0"/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9184550342487427E-3"/>
          <c:y val="0.10209666732098314"/>
          <c:w val="0.59342416928877562"/>
          <c:h val="0.8165346515492077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2669,0 тыс. рублей</c:v>
                </c:pt>
              </c:strCache>
            </c:strRef>
          </c:tx>
          <c:explosion val="20"/>
          <c:dPt>
            <c:idx val="0"/>
            <c:bubble3D val="0"/>
            <c:explosion val="0"/>
            <c:spPr>
              <a:gradFill flip="none" rotWithShape="1">
                <a:gsLst>
                  <a:gs pos="0">
                    <a:srgbClr val="00B0F0">
                      <a:shade val="30000"/>
                      <a:satMod val="115000"/>
                    </a:srgbClr>
                  </a:gs>
                  <a:gs pos="50000">
                    <a:srgbClr val="00B0F0">
                      <a:shade val="67500"/>
                      <a:satMod val="115000"/>
                    </a:srgbClr>
                  </a:gs>
                  <a:gs pos="100000">
                    <a:srgbClr val="00B0F0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0-E83C-44C7-A0E5-BFF976B59264}"/>
              </c:ext>
            </c:extLst>
          </c:dPt>
          <c:dPt>
            <c:idx val="1"/>
            <c:bubble3D val="0"/>
            <c:explosion val="3"/>
            <c:spPr>
              <a:solidFill>
                <a:srgbClr val="0000FF"/>
              </a:solidFill>
            </c:spPr>
            <c:extLst>
              <c:ext xmlns:c16="http://schemas.microsoft.com/office/drawing/2014/chart" uri="{C3380CC4-5D6E-409C-BE32-E72D297353CC}">
                <c16:uniqueId val="{00000001-E83C-44C7-A0E5-BFF976B59264}"/>
              </c:ext>
            </c:extLst>
          </c:dPt>
          <c:dPt>
            <c:idx val="2"/>
            <c:bubble3D val="0"/>
            <c:explosion val="7"/>
            <c:spPr>
              <a:solidFill>
                <a:srgbClr val="CC0066"/>
              </a:solidFill>
            </c:spPr>
            <c:extLst>
              <c:ext xmlns:c16="http://schemas.microsoft.com/office/drawing/2014/chart" uri="{C3380CC4-5D6E-409C-BE32-E72D297353CC}">
                <c16:uniqueId val="{00000002-E83C-44C7-A0E5-BFF976B59264}"/>
              </c:ext>
            </c:extLst>
          </c:dPt>
          <c:dPt>
            <c:idx val="3"/>
            <c:bubble3D val="0"/>
            <c:explosion val="9"/>
            <c:spPr>
              <a:gradFill flip="none" rotWithShape="1">
                <a:gsLst>
                  <a:gs pos="0">
                    <a:srgbClr val="FFFF00">
                      <a:shade val="30000"/>
                      <a:satMod val="115000"/>
                    </a:srgbClr>
                  </a:gs>
                  <a:gs pos="50000">
                    <a:srgbClr val="FFFF00">
                      <a:shade val="67500"/>
                      <a:satMod val="115000"/>
                    </a:srgbClr>
                  </a:gs>
                  <a:gs pos="100000">
                    <a:srgbClr val="FFFF00">
                      <a:shade val="100000"/>
                      <a:satMod val="115000"/>
                    </a:srgbClr>
                  </a:gs>
                </a:gsLst>
                <a:lin ang="13500000" scaled="1"/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3-E83C-44C7-A0E5-BFF976B59264}"/>
              </c:ext>
            </c:extLst>
          </c:dPt>
          <c:dPt>
            <c:idx val="4"/>
            <c:bubble3D val="0"/>
            <c:explosion val="11"/>
            <c:spPr>
              <a:gradFill flip="none" rotWithShape="1">
                <a:gsLst>
                  <a:gs pos="0">
                    <a:srgbClr val="FFCCFF">
                      <a:shade val="30000"/>
                      <a:satMod val="115000"/>
                    </a:srgbClr>
                  </a:gs>
                  <a:gs pos="50000">
                    <a:srgbClr val="FFCCFF">
                      <a:shade val="67500"/>
                      <a:satMod val="115000"/>
                    </a:srgbClr>
                  </a:gs>
                  <a:gs pos="100000">
                    <a:srgbClr val="FFCCFF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</c:spPr>
            <c:extLst>
              <c:ext xmlns:c16="http://schemas.microsoft.com/office/drawing/2014/chart" uri="{C3380CC4-5D6E-409C-BE32-E72D297353CC}">
                <c16:uniqueId val="{00000004-E83C-44C7-A0E5-BFF976B59264}"/>
              </c:ext>
            </c:extLst>
          </c:dPt>
          <c:dPt>
            <c:idx val="5"/>
            <c:bubble3D val="0"/>
            <c:explosion val="1"/>
            <c:spPr>
              <a:solidFill>
                <a:schemeClr val="accent1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E83C-44C7-A0E5-BFF976B59264}"/>
              </c:ext>
            </c:extLst>
          </c:dPt>
          <c:dPt>
            <c:idx val="6"/>
            <c:bubble3D val="0"/>
            <c:explosion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6-E83C-44C7-A0E5-BFF976B59264}"/>
              </c:ext>
            </c:extLst>
          </c:dPt>
          <c:dPt>
            <c:idx val="7"/>
            <c:bubble3D val="0"/>
            <c:explosion val="0"/>
            <c:spPr>
              <a:blipFill>
                <a:blip xmlns:r="http://schemas.openxmlformats.org/officeDocument/2006/relationships" r:embed="rId1"/>
                <a:tile tx="0" ty="0" sx="100000" sy="100000" flip="none" algn="tl"/>
              </a:blipFill>
            </c:spPr>
            <c:extLst>
              <c:ext xmlns:c16="http://schemas.microsoft.com/office/drawing/2014/chart" uri="{C3380CC4-5D6E-409C-BE32-E72D297353CC}">
                <c16:uniqueId val="{00000007-E83C-44C7-A0E5-BFF976B59264}"/>
              </c:ext>
            </c:extLst>
          </c:dPt>
          <c:dLbls>
            <c:dLbl>
              <c:idx val="0"/>
              <c:layout>
                <c:manualLayout>
                  <c:x val="6.3013342082239729E-2"/>
                  <c:y val="-4.1370856145839602E-2"/>
                </c:manualLayout>
              </c:layout>
              <c:tx>
                <c:rich>
                  <a:bodyPr/>
                  <a:lstStyle/>
                  <a:p>
                    <a:pPr>
                      <a:defRPr sz="1454" b="1" i="1">
                        <a:effectLst/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dirty="0" smtClean="0"/>
                      <a:t>0,01%</a:t>
                    </a:r>
                    <a:endParaRPr lang="en-US" dirty="0"/>
                  </a:p>
                </c:rich>
              </c:tx>
              <c:spPr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83C-44C7-A0E5-BFF976B59264}"/>
                </c:ext>
              </c:extLst>
            </c:dLbl>
            <c:dLbl>
              <c:idx val="1"/>
              <c:layout>
                <c:manualLayout>
                  <c:x val="-5.2996500726454024E-2"/>
                  <c:y val="-7.4984955345252943E-2"/>
                </c:manualLayout>
              </c:layout>
              <c:spPr/>
              <c:txPr>
                <a:bodyPr/>
                <a:lstStyle/>
                <a:p>
                  <a:pPr>
                    <a:defRPr sz="1454" b="1" i="1">
                      <a:effectLst/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83C-44C7-A0E5-BFF976B59264}"/>
                </c:ext>
              </c:extLst>
            </c:dLbl>
            <c:dLbl>
              <c:idx val="2"/>
              <c:layout>
                <c:manualLayout>
                  <c:x val="-4.7786254191689033E-2"/>
                  <c:y val="-9.4675804969667765E-2"/>
                </c:manualLayout>
              </c:layout>
              <c:spPr/>
              <c:txPr>
                <a:bodyPr/>
                <a:lstStyle/>
                <a:p>
                  <a:pPr>
                    <a:defRPr sz="1454" b="1" i="1">
                      <a:effectLst/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83C-44C7-A0E5-BFF976B59264}"/>
                </c:ext>
              </c:extLst>
            </c:dLbl>
            <c:dLbl>
              <c:idx val="3"/>
              <c:layout>
                <c:manualLayout>
                  <c:x val="-1.68232846751812E-2"/>
                  <c:y val="8.6985659425879505E-2"/>
                </c:manualLayout>
              </c:layout>
              <c:spPr/>
              <c:txPr>
                <a:bodyPr/>
                <a:lstStyle/>
                <a:p>
                  <a:pPr>
                    <a:defRPr sz="1454" b="1" i="1">
                      <a:effectLst/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83C-44C7-A0E5-BFF976B59264}"/>
                </c:ext>
              </c:extLst>
            </c:dLbl>
            <c:dLbl>
              <c:idx val="4"/>
              <c:layout>
                <c:manualLayout>
                  <c:x val="-0.11207752060009837"/>
                  <c:y val="0.10411177556416309"/>
                </c:manualLayout>
              </c:layout>
              <c:spPr/>
              <c:txPr>
                <a:bodyPr/>
                <a:lstStyle/>
                <a:p>
                  <a:pPr>
                    <a:defRPr sz="1454" b="1" i="1">
                      <a:effectLst/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83C-44C7-A0E5-BFF976B59264}"/>
                </c:ext>
              </c:extLst>
            </c:dLbl>
            <c:dLbl>
              <c:idx val="5"/>
              <c:layout>
                <c:manualLayout>
                  <c:x val="-0.10712292613034119"/>
                  <c:y val="-2.9450107501315839E-2"/>
                </c:manualLayout>
              </c:layout>
              <c:spPr/>
              <c:txPr>
                <a:bodyPr/>
                <a:lstStyle/>
                <a:p>
                  <a:pPr>
                    <a:defRPr sz="1454" b="1" i="1">
                      <a:effectLst/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E83C-44C7-A0E5-BFF976B59264}"/>
                </c:ext>
              </c:extLst>
            </c:dLbl>
            <c:dLbl>
              <c:idx val="6"/>
              <c:layout>
                <c:manualLayout>
                  <c:x val="-4.6064195100612416E-2"/>
                  <c:y val="-0.13126433093342618"/>
                </c:manualLayout>
              </c:layout>
              <c:spPr/>
              <c:txPr>
                <a:bodyPr/>
                <a:lstStyle/>
                <a:p>
                  <a:pPr>
                    <a:defRPr sz="1454" b="1" i="1">
                      <a:effectLst/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83C-44C7-A0E5-BFF976B59264}"/>
                </c:ext>
              </c:extLst>
            </c:dLbl>
            <c:dLbl>
              <c:idx val="7"/>
              <c:layout>
                <c:manualLayout>
                  <c:x val="-4.6298186823635123E-2"/>
                  <c:y val="-0.14619607539560761"/>
                </c:manualLayout>
              </c:layout>
              <c:tx>
                <c:rich>
                  <a:bodyPr/>
                  <a:lstStyle/>
                  <a:p>
                    <a:pPr>
                      <a:defRPr sz="1454" b="1" i="1">
                        <a:effectLst/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dirty="0" smtClean="0"/>
                      <a:t>23,14%</a:t>
                    </a:r>
                    <a:endParaRPr lang="en-US" dirty="0"/>
                  </a:p>
                </c:rich>
              </c:tx>
              <c:spPr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83C-44C7-A0E5-BFF976B59264}"/>
                </c:ext>
              </c:extLst>
            </c:dLbl>
            <c:dLbl>
              <c:idx val="8"/>
              <c:layout>
                <c:manualLayout>
                  <c:x val="2.5704235264243862E-2"/>
                  <c:y val="-0.13774047256343586"/>
                </c:manualLayout>
              </c:layout>
              <c:spPr/>
              <c:txPr>
                <a:bodyPr/>
                <a:lstStyle/>
                <a:p>
                  <a:pPr>
                    <a:defRPr sz="1454" b="1" i="1">
                      <a:effectLst/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83C-44C7-A0E5-BFF976B59264}"/>
                </c:ext>
              </c:extLst>
            </c:dLbl>
            <c:dLbl>
              <c:idx val="9"/>
              <c:layout>
                <c:manualLayout>
                  <c:x val="4.0668096403234003E-2"/>
                  <c:y val="-5.2242966796700409E-2"/>
                </c:manualLayout>
              </c:layout>
              <c:spPr/>
              <c:txPr>
                <a:bodyPr/>
                <a:lstStyle/>
                <a:p>
                  <a:pPr>
                    <a:defRPr sz="1454" b="1" i="1">
                      <a:effectLst/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83C-44C7-A0E5-BFF976B59264}"/>
                </c:ext>
              </c:extLst>
            </c:dLbl>
            <c:dLbl>
              <c:idx val="10"/>
              <c:layout>
                <c:manualLayout>
                  <c:x val="4.0093884630255434E-2"/>
                  <c:y val="-9.2323401557271548E-2"/>
                </c:manualLayout>
              </c:layout>
              <c:spPr/>
              <c:txPr>
                <a:bodyPr/>
                <a:lstStyle/>
                <a:p>
                  <a:pPr>
                    <a:defRPr sz="1454" b="1" i="1">
                      <a:effectLst/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83C-44C7-A0E5-BFF976B59264}"/>
                </c:ext>
              </c:extLst>
            </c:dLbl>
            <c:spPr>
              <a:noFill/>
              <a:ln w="25797">
                <a:noFill/>
              </a:ln>
            </c:spPr>
            <c:txPr>
              <a:bodyPr/>
              <a:lstStyle/>
              <a:p>
                <a:pPr>
                  <a:defRPr sz="1454" b="1" i="1">
                    <a:effectLst/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НДФЛ-405,1</c:v>
                </c:pt>
                <c:pt idx="1">
                  <c:v>Налог на имущество физических лиц -131,0</c:v>
                </c:pt>
                <c:pt idx="2">
                  <c:v>Земельный налог с организаций -471,7</c:v>
                </c:pt>
                <c:pt idx="3">
                  <c:v>Земельный налог -1526,2</c:v>
                </c:pt>
                <c:pt idx="5">
                  <c:v>Штрафы, санкции, возмещение ущерба - 8,0</c:v>
                </c:pt>
                <c:pt idx="6">
                  <c:v>доходы поступившие в порядке возмещения расходов, в связи с эксплуатацией имущества поселения -7,1</c:v>
                </c:pt>
                <c:pt idx="7">
                  <c:v>Единый сельхозналог - 1401,4</c:v>
                </c:pt>
              </c:strCache>
            </c:strRef>
          </c:cat>
          <c:val>
            <c:numRef>
              <c:f>Лист1!$B$2:$B$9</c:f>
              <c:numCache>
                <c:formatCode>0.00%</c:formatCode>
                <c:ptCount val="8"/>
                <c:pt idx="0">
                  <c:v>3.7900000000000003E-2</c:v>
                </c:pt>
                <c:pt idx="1">
                  <c:v>1.47E-2</c:v>
                </c:pt>
                <c:pt idx="2">
                  <c:v>8.4500000000000006E-2</c:v>
                </c:pt>
                <c:pt idx="3">
                  <c:v>0.30530000000000002</c:v>
                </c:pt>
                <c:pt idx="4">
                  <c:v>0.46860000000000002</c:v>
                </c:pt>
                <c:pt idx="5">
                  <c:v>2.8E-3</c:v>
                </c:pt>
                <c:pt idx="6">
                  <c:v>1E-4</c:v>
                </c:pt>
                <c:pt idx="7">
                  <c:v>0.23139999999999999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83C-44C7-A0E5-BFF976B592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797">
          <a:noFill/>
        </a:ln>
      </c:spPr>
    </c:plotArea>
    <c:legend>
      <c:legendPos val="r"/>
      <c:legendEntry>
        <c:idx val="6"/>
        <c:txPr>
          <a:bodyPr/>
          <a:lstStyle/>
          <a:p>
            <a:pPr>
              <a:defRPr sz="1256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3888892951988274"/>
          <c:y val="7.7181162855850013E-2"/>
          <c:w val="0.35317458410291436"/>
          <c:h val="0.91610744841004732"/>
        </c:manualLayout>
      </c:layout>
      <c:overlay val="0"/>
      <c:txPr>
        <a:bodyPr/>
        <a:lstStyle/>
        <a:p>
          <a:pPr>
            <a:defRPr sz="1256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758"/>
      </a:pPr>
      <a:endParaRPr lang="ru-RU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125" cy="3413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t" anchorCtr="0" compatLnSpc="1">
            <a:prstTxWarp prst="textNoShape">
              <a:avLst/>
            </a:prstTxWarp>
          </a:bodyPr>
          <a:lstStyle>
            <a:lvl1pPr algn="l" defTabSz="920750" eaLnBrk="1" hangingPunct="1">
              <a:defRPr sz="1200" b="0" i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9275" y="0"/>
            <a:ext cx="4302125" cy="3413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t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 b="0" i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302125" cy="3413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b" anchorCtr="0" compatLnSpc="1">
            <a:prstTxWarp prst="textNoShape">
              <a:avLst/>
            </a:prstTxWarp>
          </a:bodyPr>
          <a:lstStyle>
            <a:lvl1pPr algn="l" defTabSz="920750" eaLnBrk="1" hangingPunct="1">
              <a:defRPr sz="1200" b="0" i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9275" y="6456363"/>
            <a:ext cx="4302125" cy="34131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b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 b="0" i="0" smtClean="0"/>
            </a:lvl1pPr>
          </a:lstStyle>
          <a:p>
            <a:pPr>
              <a:defRPr/>
            </a:pPr>
            <a:fld id="{DF5FF1FB-633A-41F2-A2B0-E5BEED95B1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102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5300" cy="3413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t" anchorCtr="0" compatLnSpc="1">
            <a:prstTxWarp prst="textNoShape">
              <a:avLst/>
            </a:prstTxWarp>
          </a:bodyPr>
          <a:lstStyle>
            <a:lvl1pPr algn="l" defTabSz="920750" eaLnBrk="1" hangingPunct="1">
              <a:defRPr sz="1200" b="0" i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4513" y="0"/>
            <a:ext cx="4305300" cy="34131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t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 b="0" i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06750" y="509588"/>
            <a:ext cx="3517900" cy="25479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775" y="3227388"/>
            <a:ext cx="7943850" cy="30607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305300" cy="33972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b" anchorCtr="0" compatLnSpc="1">
            <a:prstTxWarp prst="textNoShape">
              <a:avLst/>
            </a:prstTxWarp>
          </a:bodyPr>
          <a:lstStyle>
            <a:lvl1pPr algn="l" defTabSz="920750" eaLnBrk="1" hangingPunct="1">
              <a:defRPr sz="1200" b="0" i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4513" y="6456363"/>
            <a:ext cx="4305300" cy="33972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132" tIns="46065" rIns="92132" bIns="46065" numCol="1" anchor="b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 b="0" i="0" smtClean="0"/>
            </a:lvl1pPr>
          </a:lstStyle>
          <a:p>
            <a:pPr>
              <a:defRPr/>
            </a:pPr>
            <a:fld id="{F301CA1F-5B7D-4F2D-8858-0E25959548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2931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40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12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684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56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4630" algn="l" defTabSz="9138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556" algn="l" defTabSz="9138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483" algn="l" defTabSz="9138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406" algn="l" defTabSz="9138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06750" y="509588"/>
            <a:ext cx="3517900" cy="2549525"/>
          </a:xfrm>
          <a:ln/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b="1" i="1" u="sng" smtClean="0">
              <a:solidFill>
                <a:srgbClr val="C00000"/>
              </a:solidFill>
            </a:endParaRPr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0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0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0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0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075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EF042A2C-EF3F-48A9-926B-1187E9D56E0E}" type="slidenum">
              <a:rPr lang="ru-RU" sz="1200" b="0" i="0">
                <a:solidFill>
                  <a:srgbClr val="000000"/>
                </a:solidFill>
              </a:rPr>
              <a:pPr/>
              <a:t>2</a:t>
            </a:fld>
            <a:endParaRPr lang="ru-RU" sz="1200" b="0" i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208338" y="509588"/>
            <a:ext cx="3517900" cy="2547937"/>
          </a:xfrm>
          <a:ln/>
        </p:spPr>
      </p:sp>
      <p:sp>
        <p:nvSpPr>
          <p:cNvPr id="28675" name="Rectangle 2"/>
          <p:cNvSpPr>
            <a:spLocks noGrp="1"/>
          </p:cNvSpPr>
          <p:nvPr>
            <p:ph type="body" idx="1"/>
          </p:nvPr>
        </p:nvSpPr>
        <p:spPr>
          <a:xfrm>
            <a:off x="992188" y="3228975"/>
            <a:ext cx="7947025" cy="30591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65" tIns="45483" rIns="90965" bIns="45483"/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Вставьте карту своей страны.</a:t>
            </a:r>
            <a:endParaRPr lang="en-US" smtClean="0"/>
          </a:p>
        </p:txBody>
      </p:sp>
      <p:sp>
        <p:nvSpPr>
          <p:cNvPr id="28676" name="Rectangle 3"/>
          <p:cNvSpPr txBox="1">
            <a:spLocks noGrp="1"/>
          </p:cNvSpPr>
          <p:nvPr/>
        </p:nvSpPr>
        <p:spPr bwMode="auto">
          <a:xfrm>
            <a:off x="5626100" y="6456363"/>
            <a:ext cx="4303713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65" tIns="45483" rIns="90965" bIns="45483" anchor="b"/>
          <a:lstStyle>
            <a:lvl1pPr defTabSz="9096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096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096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096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096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096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0512BA19-1F26-447D-A944-17E639755FAA}" type="slidenum">
              <a:rPr lang="en-US" sz="1200" b="0" i="0">
                <a:latin typeface="Calibri" pitchFamily="34" charset="0"/>
              </a:rPr>
              <a:pPr algn="r" eaLnBrk="1" hangingPunct="1"/>
              <a:t>6</a:t>
            </a:fld>
            <a:endParaRPr lang="en-US" sz="1200" b="0" i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 rot="16200000">
            <a:off x="8662988" y="5767388"/>
            <a:ext cx="2087562" cy="147796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17215" y="855894"/>
            <a:ext cx="9206558" cy="1620771"/>
          </a:xfrm>
        </p:spPr>
        <p:txBody>
          <a:bodyPr anchor="b"/>
          <a:lstStyle>
            <a:lvl1pPr algn="r">
              <a:defRPr sz="5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617215" y="2481038"/>
            <a:ext cx="9206558" cy="1932323"/>
          </a:xfrm>
        </p:spPr>
        <p:txBody>
          <a:bodyPr/>
          <a:lstStyle>
            <a:lvl1pPr marL="0" marR="41148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514350" indent="0" algn="ctr">
              <a:buNone/>
            </a:lvl2pPr>
            <a:lvl3pPr marL="1028700" indent="0" algn="ctr">
              <a:buNone/>
            </a:lvl3pPr>
            <a:lvl4pPr marL="1543050" indent="0" algn="ctr">
              <a:buNone/>
            </a:lvl4pPr>
            <a:lvl5pPr marL="2057400" indent="0" algn="ctr">
              <a:buNone/>
            </a:lvl5pPr>
            <a:lvl6pPr marL="2571750" indent="0" algn="ctr">
              <a:buNone/>
            </a:lvl6pPr>
            <a:lvl7pPr marL="3086100" indent="0" algn="ctr">
              <a:buNone/>
            </a:lvl7pPr>
            <a:lvl8pPr marL="3600450" indent="0" algn="ctr">
              <a:buNone/>
            </a:lvl8pPr>
            <a:lvl9pPr marL="41148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27"/>
          <p:cNvSpPr>
            <a:spLocks noGrp="1"/>
          </p:cNvSpPr>
          <p:nvPr>
            <p:ph type="dt" sz="half" idx="10"/>
          </p:nvPr>
        </p:nvSpPr>
        <p:spPr>
          <a:xfrm>
            <a:off x="1566863" y="6629400"/>
            <a:ext cx="6611937" cy="401638"/>
          </a:xfrm>
        </p:spPr>
        <p:txBody>
          <a:bodyPr tIns="0" bIns="0" anchor="t"/>
          <a:lstStyle>
            <a:lvl1pPr algn="r">
              <a:defRPr sz="11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566863" y="6230938"/>
            <a:ext cx="6611937" cy="401637"/>
          </a:xfrm>
        </p:spPr>
        <p:txBody>
          <a:bodyPr tIns="0" bIns="0"/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9582150" y="6342063"/>
            <a:ext cx="574675" cy="403225"/>
          </a:xfrm>
        </p:spPr>
        <p:txBody>
          <a:bodyPr anchor="ctr"/>
          <a:lstStyle>
            <a:lvl1pPr>
              <a:defRPr sz="15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DABD76A-A515-4811-80E7-D6E6FECAC3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0009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EB8F5-DE62-4942-95EA-72E46B1503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24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43733" y="420070"/>
            <a:ext cx="2175206" cy="604901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22049" y="420070"/>
            <a:ext cx="7134675" cy="604901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A5444-81FA-4C00-B775-3519CD676B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114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0" y="294924"/>
            <a:ext cx="9396889" cy="154249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2050" y="2075883"/>
            <a:ext cx="9396889" cy="504084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470525" y="7145338"/>
            <a:ext cx="2436813" cy="3317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22288" y="7145338"/>
            <a:ext cx="4864100" cy="3317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5E84EF-9167-4B2B-8344-88B8470D1D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266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 flipV="1">
            <a:off x="7938" y="7938"/>
            <a:ext cx="10425112" cy="7537450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/>
          <a:p>
            <a:pPr algn="ctr" defTabSz="1028700" eaLnBrk="1" hangingPunct="1">
              <a:defRPr/>
            </a:pPr>
            <a:endParaRPr lang="en-US" sz="2000"/>
          </a:p>
        </p:txBody>
      </p:sp>
      <p:sp>
        <p:nvSpPr>
          <p:cNvPr id="5" name="Равнобедренный треугольник 4"/>
          <p:cNvSpPr/>
          <p:nvPr/>
        </p:nvSpPr>
        <p:spPr>
          <a:xfrm rot="5400000" flipV="1">
            <a:off x="8662988" y="315913"/>
            <a:ext cx="2087562" cy="147796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10800000">
            <a:off x="7386638" y="11113"/>
            <a:ext cx="3051175" cy="2093912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0" y="7938"/>
            <a:ext cx="10433050" cy="7545387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041" y="299302"/>
            <a:ext cx="8265782" cy="1501751"/>
          </a:xfrm>
        </p:spPr>
        <p:txBody>
          <a:bodyPr/>
          <a:lstStyle>
            <a:lvl1pPr marL="0" algn="l">
              <a:buNone/>
              <a:defRPr sz="41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5041" y="1801049"/>
            <a:ext cx="4437420" cy="2520421"/>
          </a:xfrm>
        </p:spPr>
        <p:txBody>
          <a:bodyPr/>
          <a:lstStyle>
            <a:lvl1pPr marL="61722" indent="0" algn="l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>
          <a:xfrm>
            <a:off x="7942263" y="7140575"/>
            <a:ext cx="2436812" cy="3365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990850" y="7145338"/>
            <a:ext cx="4864100" cy="3317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650413" y="892175"/>
            <a:ext cx="573087" cy="3317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159D6E-E9FC-4968-8E1C-40686F5AE9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4090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22050" y="1899067"/>
            <a:ext cx="4611436" cy="4990084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07502" y="1899067"/>
            <a:ext cx="4611436" cy="4990084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22288" y="7145338"/>
            <a:ext cx="4864100" cy="333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143D422-C9CD-48A9-BB87-CBE489EA2B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15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3403" y="320546"/>
            <a:ext cx="1218115" cy="6784973"/>
          </a:xfrm>
        </p:spPr>
        <p:txBody>
          <a:bodyPr vert="vert270" anchor="b"/>
          <a:lstStyle>
            <a:lvl1pPr marL="0" algn="ctr">
              <a:defRPr sz="37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58619" y="320545"/>
            <a:ext cx="663437" cy="3326956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  <a:lvl2pPr>
              <a:buNone/>
              <a:defRPr sz="23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558619" y="3778563"/>
            <a:ext cx="663437" cy="3326956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  <a:lvl2pPr>
              <a:buNone/>
              <a:defRPr sz="23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309064" y="320545"/>
            <a:ext cx="7830741" cy="3326956"/>
          </a:xfrm>
        </p:spPr>
        <p:txBody>
          <a:bodyPr/>
          <a:lstStyle>
            <a:lvl1pPr algn="l">
              <a:defRPr sz="2700"/>
            </a:lvl1pPr>
            <a:lvl2pPr algn="l">
              <a:defRPr sz="2300"/>
            </a:lvl2pPr>
            <a:lvl3pPr algn="l">
              <a:defRPr sz="2000"/>
            </a:lvl3pPr>
            <a:lvl4pPr algn="l">
              <a:defRPr sz="1800"/>
            </a:lvl4pPr>
            <a:lvl5pPr algn="l"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309064" y="3778563"/>
            <a:ext cx="7830741" cy="332695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5470525" y="7145338"/>
            <a:ext cx="2433638" cy="333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522288" y="7145338"/>
            <a:ext cx="4865687" cy="333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66163" y="7148513"/>
            <a:ext cx="574675" cy="331787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C320307-63F1-4FC5-97CD-10CDC76FF4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9798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88219-05C2-4221-9711-6BC35A7062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9424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93715-4A9F-44F0-A22D-BECD9C0396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228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584" y="405366"/>
            <a:ext cx="1044099" cy="6553095"/>
          </a:xfrm>
        </p:spPr>
        <p:txBody>
          <a:bodyPr vert="vert270" anchor="b"/>
          <a:lstStyle>
            <a:lvl1pPr marL="0" marR="20574" algn="r">
              <a:spcBef>
                <a:spcPts val="0"/>
              </a:spcBef>
              <a:buNone/>
              <a:defRPr sz="33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296966" y="405366"/>
            <a:ext cx="2784263" cy="6553095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>
              <a:buNone/>
              <a:defRPr sz="14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169145" y="352859"/>
            <a:ext cx="6024450" cy="6603503"/>
          </a:xfrm>
        </p:spPr>
        <p:txBody>
          <a:bodyPr/>
          <a:lstStyle>
            <a:lvl1pPr>
              <a:spcBef>
                <a:spcPts val="0"/>
              </a:spcBef>
              <a:defRPr sz="3400"/>
            </a:lvl1pPr>
            <a:lvl2pPr>
              <a:defRPr sz="29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169150" y="7227888"/>
            <a:ext cx="2436813" cy="3333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296988" y="7227888"/>
            <a:ext cx="5872162" cy="3333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602788" y="7227888"/>
            <a:ext cx="574675" cy="333375"/>
          </a:xfrm>
        </p:spPr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fld id="{92180088-86D7-4895-88F3-D383DE1B0C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48604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584" y="166370"/>
            <a:ext cx="1044099" cy="7057179"/>
          </a:xfrm>
        </p:spPr>
        <p:txBody>
          <a:bodyPr vert="vert270" anchor="b"/>
          <a:lstStyle>
            <a:lvl1pPr marL="0" algn="l">
              <a:buNone/>
              <a:defRPr sz="34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299685" y="412315"/>
            <a:ext cx="8373672" cy="604901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05124" y="6469081"/>
            <a:ext cx="8373672" cy="756126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973888" y="7227888"/>
            <a:ext cx="2401887" cy="3333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336675" y="7229475"/>
            <a:ext cx="5649913" cy="3333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382125" y="7227888"/>
            <a:ext cx="417513" cy="333375"/>
          </a:xfrm>
        </p:spPr>
        <p:txBody>
          <a:bodyPr/>
          <a:lstStyle>
            <a:lvl1pPr>
              <a:defRPr sz="1000" smtClean="0"/>
            </a:lvl1pPr>
          </a:lstStyle>
          <a:p>
            <a:pPr>
              <a:defRPr/>
            </a:pPr>
            <a:fld id="{FE49CD66-FF3C-4E75-BCE4-626B1C5381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9363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938" y="15875"/>
            <a:ext cx="10425112" cy="7537450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938"/>
            <a:ext cx="10433050" cy="7545387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7386638" y="5456238"/>
            <a:ext cx="3051175" cy="2093912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522288" y="295275"/>
            <a:ext cx="9396412" cy="1541463"/>
          </a:xfrm>
          <a:prstGeom prst="rect">
            <a:avLst/>
          </a:prstGeom>
        </p:spPr>
        <p:txBody>
          <a:bodyPr vert="horz" lIns="102870" tIns="51435" rIns="102870" bIns="51435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46" name="Текст 12"/>
          <p:cNvSpPr>
            <a:spLocks noGrp="1"/>
          </p:cNvSpPr>
          <p:nvPr>
            <p:ph type="body" idx="1"/>
          </p:nvPr>
        </p:nvSpPr>
        <p:spPr bwMode="auto">
          <a:xfrm>
            <a:off x="522288" y="2076450"/>
            <a:ext cx="9396412" cy="504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2870" tIns="51435" rIns="102870" bIns="514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470525" y="7145338"/>
            <a:ext cx="2436813" cy="333375"/>
          </a:xfrm>
          <a:prstGeom prst="rect">
            <a:avLst/>
          </a:prstGeom>
        </p:spPr>
        <p:txBody>
          <a:bodyPr vert="horz" lIns="102870" tIns="51435" rIns="102870" bIns="51435" anchor="b"/>
          <a:lstStyle>
            <a:lvl1pPr algn="l" eaLnBrk="1" latinLnBrk="0" hangingPunct="1">
              <a:defRPr kumimoji="0" sz="11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2288" y="7146925"/>
            <a:ext cx="4864100" cy="331788"/>
          </a:xfrm>
          <a:prstGeom prst="rect">
            <a:avLst/>
          </a:prstGeom>
        </p:spPr>
        <p:txBody>
          <a:bodyPr vert="horz" lIns="102870" tIns="51435" rIns="102870" bIns="51435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66163" y="7145338"/>
            <a:ext cx="574675" cy="333375"/>
          </a:xfrm>
          <a:prstGeom prst="rect">
            <a:avLst/>
          </a:prstGeom>
        </p:spPr>
        <p:txBody>
          <a:bodyPr vert="horz" wrap="square" lIns="102870" tIns="51435" rIns="102870" bIns="51435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fld id="{E8424063-29AB-4B02-927A-258AC6CF7C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99" r:id="rId1"/>
    <p:sldLayoutId id="2147484200" r:id="rId2"/>
    <p:sldLayoutId id="2147484201" r:id="rId3"/>
    <p:sldLayoutId id="2147484202" r:id="rId4"/>
    <p:sldLayoutId id="2147484203" r:id="rId5"/>
    <p:sldLayoutId id="2147484195" r:id="rId6"/>
    <p:sldLayoutId id="2147484196" r:id="rId7"/>
    <p:sldLayoutId id="2147484204" r:id="rId8"/>
    <p:sldLayoutId id="2147484205" r:id="rId9"/>
    <p:sldLayoutId id="2147484197" r:id="rId10"/>
    <p:sldLayoutId id="2147484198" r:id="rId11"/>
  </p:sldLayoutIdLst>
  <p:txStyles>
    <p:titleStyle>
      <a:lvl1pPr marL="544513" indent="-544513" algn="l" rtl="0" eaLnBrk="0" fontAlgn="base" hangingPunct="0">
        <a:spcBef>
          <a:spcPct val="0"/>
        </a:spcBef>
        <a:spcAft>
          <a:spcPct val="0"/>
        </a:spcAft>
        <a:defRPr sz="4700" kern="1200">
          <a:ln w="6350">
            <a:solidFill>
              <a:schemeClr val="accent1">
                <a:shade val="43000"/>
              </a:schemeClr>
            </a:solidFill>
          </a:ln>
          <a:solidFill>
            <a:srgbClr val="5C8FE9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544513" indent="-544513" algn="l" rtl="0" eaLnBrk="0" fontAlgn="base" hangingPunct="0">
        <a:spcBef>
          <a:spcPct val="0"/>
        </a:spcBef>
        <a:spcAft>
          <a:spcPct val="0"/>
        </a:spcAft>
        <a:defRPr sz="4700">
          <a:solidFill>
            <a:srgbClr val="5C8FE9"/>
          </a:solidFill>
          <a:latin typeface="Century Gothic" pitchFamily="34" charset="0"/>
        </a:defRPr>
      </a:lvl2pPr>
      <a:lvl3pPr marL="544513" indent="-544513" algn="l" rtl="0" eaLnBrk="0" fontAlgn="base" hangingPunct="0">
        <a:spcBef>
          <a:spcPct val="0"/>
        </a:spcBef>
        <a:spcAft>
          <a:spcPct val="0"/>
        </a:spcAft>
        <a:defRPr sz="4700">
          <a:solidFill>
            <a:srgbClr val="5C8FE9"/>
          </a:solidFill>
          <a:latin typeface="Century Gothic" pitchFamily="34" charset="0"/>
        </a:defRPr>
      </a:lvl3pPr>
      <a:lvl4pPr marL="544513" indent="-544513" algn="l" rtl="0" eaLnBrk="0" fontAlgn="base" hangingPunct="0">
        <a:spcBef>
          <a:spcPct val="0"/>
        </a:spcBef>
        <a:spcAft>
          <a:spcPct val="0"/>
        </a:spcAft>
        <a:defRPr sz="4700">
          <a:solidFill>
            <a:srgbClr val="5C8FE9"/>
          </a:solidFill>
          <a:latin typeface="Century Gothic" pitchFamily="34" charset="0"/>
        </a:defRPr>
      </a:lvl4pPr>
      <a:lvl5pPr marL="544513" indent="-544513" algn="l" rtl="0" eaLnBrk="0" fontAlgn="base" hangingPunct="0">
        <a:spcBef>
          <a:spcPct val="0"/>
        </a:spcBef>
        <a:spcAft>
          <a:spcPct val="0"/>
        </a:spcAft>
        <a:defRPr sz="4700">
          <a:solidFill>
            <a:srgbClr val="5C8FE9"/>
          </a:solidFill>
          <a:latin typeface="Century Gothic" pitchFamily="34" charset="0"/>
        </a:defRPr>
      </a:lvl5pPr>
      <a:lvl6pPr marL="1001713" indent="-544513" algn="l" rtl="0" fontAlgn="base">
        <a:spcBef>
          <a:spcPct val="0"/>
        </a:spcBef>
        <a:spcAft>
          <a:spcPct val="0"/>
        </a:spcAft>
        <a:defRPr sz="4700">
          <a:solidFill>
            <a:srgbClr val="5C8FE9"/>
          </a:solidFill>
          <a:latin typeface="Century Gothic" pitchFamily="34" charset="0"/>
        </a:defRPr>
      </a:lvl6pPr>
      <a:lvl7pPr marL="1458913" indent="-544513" algn="l" rtl="0" fontAlgn="base">
        <a:spcBef>
          <a:spcPct val="0"/>
        </a:spcBef>
        <a:spcAft>
          <a:spcPct val="0"/>
        </a:spcAft>
        <a:defRPr sz="4700">
          <a:solidFill>
            <a:srgbClr val="5C8FE9"/>
          </a:solidFill>
          <a:latin typeface="Century Gothic" pitchFamily="34" charset="0"/>
        </a:defRPr>
      </a:lvl7pPr>
      <a:lvl8pPr marL="1916113" indent="-544513" algn="l" rtl="0" fontAlgn="base">
        <a:spcBef>
          <a:spcPct val="0"/>
        </a:spcBef>
        <a:spcAft>
          <a:spcPct val="0"/>
        </a:spcAft>
        <a:defRPr sz="4700">
          <a:solidFill>
            <a:srgbClr val="5C8FE9"/>
          </a:solidFill>
          <a:latin typeface="Century Gothic" pitchFamily="34" charset="0"/>
        </a:defRPr>
      </a:lvl8pPr>
      <a:lvl9pPr marL="2373313" indent="-544513" algn="l" rtl="0" fontAlgn="base">
        <a:spcBef>
          <a:spcPct val="0"/>
        </a:spcBef>
        <a:spcAft>
          <a:spcPct val="0"/>
        </a:spcAft>
        <a:defRPr sz="4700">
          <a:solidFill>
            <a:srgbClr val="5C8FE9"/>
          </a:solidFill>
          <a:latin typeface="Century Gothic" pitchFamily="34" charset="0"/>
        </a:defRPr>
      </a:lvl9pPr>
    </p:titleStyle>
    <p:bodyStyle>
      <a:lvl1pPr marL="503238" indent="-4318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925513" indent="-3206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600" indent="-2571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2365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225" indent="-236538" algn="l" rtl="0" eaLnBrk="0" fontAlgn="base" hangingPunct="0">
        <a:spcBef>
          <a:spcPct val="20000"/>
        </a:spcBef>
        <a:spcAft>
          <a:spcPct val="0"/>
        </a:spcAft>
        <a:buClr>
          <a:srgbClr val="8AA4D6"/>
        </a:buClr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36601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345436" indent="-236601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20574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828925" indent="-20574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2.jpeg"/><Relationship Id="rId4" Type="http://schemas.openxmlformats.org/officeDocument/2006/relationships/image" Target="../media/image1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450850" y="207963"/>
            <a:ext cx="9537700" cy="667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 defTabSz="1025525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1025525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1025525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1025525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1025525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1025525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1025525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1025525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1025525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spcBef>
                <a:spcPct val="50000"/>
              </a:spcBef>
            </a:pPr>
            <a:endParaRPr lang="ru-RU" i="0"/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endParaRPr lang="ru-RU" sz="1800" i="0"/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endParaRPr lang="ru-RU" sz="1800" i="0"/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endParaRPr lang="ru-RU" sz="1800" i="0"/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179388" y="828675"/>
            <a:ext cx="10082212" cy="550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2809" tIns="51404" rIns="102809" bIns="51404">
            <a:spAutoFit/>
          </a:bodyPr>
          <a:lstStyle>
            <a:lvl1pPr algn="l" defTabSz="1028700" eaLnBrk="0" hangingPunct="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defTabSz="1028700" eaLnBrk="0" hangingPunct="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defTabSz="1028700" eaLnBrk="0" hangingPunct="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defTabSz="1028700" eaLnBrk="0" hangingPunct="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defTabSz="1028700" eaLnBrk="0" hangingPunct="0"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1028700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ОТЧЕТ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Об </a:t>
            </a:r>
            <a:r>
              <a:rPr lang="ru-RU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исполнении бюджета </a:t>
            </a:r>
            <a:r>
              <a:rPr lang="ru-RU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Мирненского </a:t>
            </a:r>
            <a:r>
              <a:rPr lang="ru-RU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сельского поселения </a:t>
            </a:r>
            <a:r>
              <a:rPr lang="ru-RU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Дубовского </a:t>
            </a:r>
            <a:r>
              <a:rPr lang="ru-RU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района 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Ростовской области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ru-RU" sz="5400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 </a:t>
            </a:r>
            <a:r>
              <a:rPr lang="ru-RU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2023 </a:t>
            </a:r>
            <a:r>
              <a:rPr lang="ru-RU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год</a:t>
            </a:r>
            <a:endParaRPr lang="ru-RU" sz="5400" b="0" i="0" dirty="0">
              <a:solidFill>
                <a:srgbClr val="FFFF00"/>
              </a:solidFill>
            </a:endParaRPr>
          </a:p>
        </p:txBody>
      </p:sp>
      <p:sp>
        <p:nvSpPr>
          <p:cNvPr id="18436" name="Rectangle 4" descr="30%"/>
          <p:cNvSpPr>
            <a:spLocks noChangeArrowheads="1"/>
          </p:cNvSpPr>
          <p:nvPr/>
        </p:nvSpPr>
        <p:spPr bwMode="auto">
          <a:xfrm rot="10800000" flipV="1">
            <a:off x="612775" y="6229350"/>
            <a:ext cx="6119813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/>
          <a:p>
            <a:pPr algn="ctr" defTabSz="1025525" eaLnBrk="1" hangingPunct="1"/>
            <a:endParaRPr lang="ru-RU" dirty="0"/>
          </a:p>
          <a:p>
            <a:pPr algn="ctr" defTabSz="1025525" eaLnBrk="1" hangingPunct="1"/>
            <a:r>
              <a:rPr lang="ru-RU" dirty="0"/>
              <a:t>                      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AE5FFA6-ADA2-44CC-99BA-86A235A68D5E}" type="slidenum">
              <a:rPr lang="en-US" sz="1400">
                <a:solidFill>
                  <a:srgbClr val="B5A788"/>
                </a:solidFill>
              </a:rPr>
              <a:pPr/>
              <a:t>10</a:t>
            </a:fld>
            <a:endParaRPr lang="en-US" sz="1400">
              <a:solidFill>
                <a:srgbClr val="B5A788"/>
              </a:solidFill>
            </a:endParaRPr>
          </a:p>
        </p:txBody>
      </p:sp>
      <p:graphicFrame>
        <p:nvGraphicFramePr>
          <p:cNvPr id="8194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2796454"/>
              </p:ext>
            </p:extLst>
          </p:nvPr>
        </p:nvGraphicFramePr>
        <p:xfrm>
          <a:off x="533400" y="1636713"/>
          <a:ext cx="10755313" cy="536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Лист" r:id="rId3" imgW="9115560" imgH="4543560" progId="Excel.Sheet.8">
                  <p:embed/>
                </p:oleObj>
              </mc:Choice>
              <mc:Fallback>
                <p:oleObj name="Лист" r:id="rId3" imgW="9115560" imgH="4543560" progId="Excel.Sheet.8">
                  <p:embed/>
                  <p:pic>
                    <p:nvPicPr>
                      <p:cNvPr id="0" name="Picture 8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636713"/>
                        <a:ext cx="10755313" cy="5364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260350" y="336550"/>
            <a:ext cx="10006013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799" tIns="51399" rIns="102799" bIns="51399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altLang="ru-RU" sz="2800" i="0" dirty="0">
                <a:solidFill>
                  <a:srgbClr val="FFFF00"/>
                </a:solidFill>
                <a:cs typeface="Times New Roman" pitchFamily="18" charset="0"/>
              </a:rPr>
              <a:t>Структура расходов бюджета </a:t>
            </a:r>
            <a:r>
              <a:rPr lang="ru-RU" altLang="ru-RU" sz="2800" i="0" dirty="0" smtClean="0">
                <a:solidFill>
                  <a:srgbClr val="FFFF00"/>
                </a:solidFill>
                <a:cs typeface="Times New Roman" pitchFamily="18" charset="0"/>
              </a:rPr>
              <a:t>Мирненского </a:t>
            </a:r>
            <a:r>
              <a:rPr lang="ru-RU" altLang="ru-RU" sz="2800" i="0" dirty="0">
                <a:solidFill>
                  <a:srgbClr val="FFFF00"/>
                </a:solidFill>
                <a:cs typeface="Times New Roman" pitchFamily="18" charset="0"/>
              </a:rPr>
              <a:t>сельского                         поселения в </a:t>
            </a:r>
            <a:r>
              <a:rPr lang="ru-RU" altLang="ru-RU" sz="2800" i="0" dirty="0" smtClean="0">
                <a:solidFill>
                  <a:srgbClr val="FFFF00"/>
                </a:solidFill>
                <a:cs typeface="Times New Roman" pitchFamily="18" charset="0"/>
              </a:rPr>
              <a:t>2023 </a:t>
            </a:r>
            <a:r>
              <a:rPr lang="ru-RU" altLang="ru-RU" sz="2800" i="0" dirty="0">
                <a:solidFill>
                  <a:srgbClr val="FFFF00"/>
                </a:solidFill>
                <a:cs typeface="Times New Roman" pitchFamily="18" charset="0"/>
              </a:rPr>
              <a:t>году                       </a:t>
            </a:r>
            <a:r>
              <a:rPr lang="ru-RU" altLang="ru-RU" sz="1800" i="0" dirty="0" err="1">
                <a:solidFill>
                  <a:srgbClr val="FFFF00"/>
                </a:solidFill>
                <a:cs typeface="Times New Roman" pitchFamily="18" charset="0"/>
              </a:rPr>
              <a:t>тыс.руб</a:t>
            </a:r>
            <a:endParaRPr lang="ru-RU" altLang="ru-RU" sz="1800" i="0" dirty="0">
              <a:solidFill>
                <a:srgbClr val="FFFF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554" name="_s3083"/>
          <p:cNvCxnSpPr>
            <a:cxnSpLocks noChangeShapeType="1"/>
          </p:cNvCxnSpPr>
          <p:nvPr/>
        </p:nvCxnSpPr>
        <p:spPr bwMode="auto">
          <a:xfrm rot="10800000">
            <a:off x="4791075" y="1708150"/>
            <a:ext cx="404813" cy="1633538"/>
          </a:xfrm>
          <a:prstGeom prst="bentConnector2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55" name="_s3084"/>
          <p:cNvCxnSpPr>
            <a:cxnSpLocks noChangeShapeType="1"/>
          </p:cNvCxnSpPr>
          <p:nvPr/>
        </p:nvCxnSpPr>
        <p:spPr bwMode="auto">
          <a:xfrm flipV="1">
            <a:off x="4757738" y="2138363"/>
            <a:ext cx="452437" cy="2033587"/>
          </a:xfrm>
          <a:prstGeom prst="bentConnector2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56" name="_s3085"/>
          <p:cNvCxnSpPr>
            <a:cxnSpLocks noChangeShapeType="1"/>
          </p:cNvCxnSpPr>
          <p:nvPr/>
        </p:nvCxnSpPr>
        <p:spPr bwMode="auto">
          <a:xfrm rot="10800000">
            <a:off x="5210175" y="676275"/>
            <a:ext cx="442913" cy="1217613"/>
          </a:xfrm>
          <a:prstGeom prst="bentConnector2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57" name="_s3086"/>
          <p:cNvCxnSpPr>
            <a:cxnSpLocks noChangeShapeType="1"/>
          </p:cNvCxnSpPr>
          <p:nvPr/>
        </p:nvCxnSpPr>
        <p:spPr bwMode="auto">
          <a:xfrm flipV="1">
            <a:off x="4792663" y="1408113"/>
            <a:ext cx="417512" cy="647700"/>
          </a:xfrm>
          <a:prstGeom prst="bentConnector2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58" name="_s3087"/>
          <p:cNvCxnSpPr>
            <a:cxnSpLocks noChangeShapeType="1"/>
          </p:cNvCxnSpPr>
          <p:nvPr/>
        </p:nvCxnSpPr>
        <p:spPr bwMode="auto">
          <a:xfrm rot="10800000">
            <a:off x="5210175" y="1436688"/>
            <a:ext cx="442913" cy="3521075"/>
          </a:xfrm>
          <a:prstGeom prst="bentConnector2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60" name="_s3088"/>
          <p:cNvSpPr>
            <a:spLocks noChangeArrowheads="1"/>
          </p:cNvSpPr>
          <p:nvPr/>
        </p:nvSpPr>
        <p:spPr bwMode="auto">
          <a:xfrm>
            <a:off x="2987675" y="527050"/>
            <a:ext cx="4537075" cy="868363"/>
          </a:xfrm>
          <a:prstGeom prst="cube">
            <a:avLst>
              <a:gd name="adj" fmla="val 10764"/>
            </a:avLst>
          </a:prstGeom>
          <a:gradFill rotWithShape="0">
            <a:gsLst>
              <a:gs pos="0">
                <a:schemeClr val="accent1">
                  <a:alpha val="39998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924959" eaLnBrk="1" hangingPunct="1">
              <a:defRPr/>
            </a:pPr>
            <a:r>
              <a:rPr lang="ru-RU" i="0" dirty="0">
                <a:solidFill>
                  <a:srgbClr val="FFFF00"/>
                </a:solidFill>
              </a:rPr>
              <a:t>Объем расходов на муниципальные целевые программы в </a:t>
            </a:r>
            <a:r>
              <a:rPr lang="ru-RU" i="0" dirty="0" smtClean="0">
                <a:solidFill>
                  <a:srgbClr val="FFFF00"/>
                </a:solidFill>
              </a:rPr>
              <a:t>2023 году.</a:t>
            </a:r>
            <a:endParaRPr lang="ru-RU" i="0" dirty="0">
              <a:solidFill>
                <a:srgbClr val="FFFF00"/>
              </a:solidFill>
            </a:endParaRPr>
          </a:p>
          <a:p>
            <a:pPr algn="ctr" defTabSz="924959" eaLnBrk="1" hangingPunct="1">
              <a:defRPr/>
            </a:pPr>
            <a:endParaRPr lang="ru-RU" i="0" dirty="0">
              <a:solidFill>
                <a:srgbClr val="FFFF00"/>
              </a:solidFill>
            </a:endParaRPr>
          </a:p>
        </p:txBody>
      </p:sp>
      <p:sp>
        <p:nvSpPr>
          <p:cNvPr id="2" name="_s3089"/>
          <p:cNvSpPr>
            <a:spLocks noChangeArrowheads="1"/>
          </p:cNvSpPr>
          <p:nvPr/>
        </p:nvSpPr>
        <p:spPr bwMode="auto">
          <a:xfrm>
            <a:off x="5721350" y="3779838"/>
            <a:ext cx="4019550" cy="706437"/>
          </a:xfrm>
          <a:prstGeom prst="cube">
            <a:avLst>
              <a:gd name="adj" fmla="val 10764"/>
            </a:avLst>
          </a:prstGeom>
          <a:gradFill rotWithShape="0">
            <a:gsLst>
              <a:gs pos="0">
                <a:schemeClr val="accent2">
                  <a:alpha val="39998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922338" eaLnBrk="1" hangingPunct="1"/>
            <a:endParaRPr lang="ru-RU" sz="1500" b="0" i="0" dirty="0"/>
          </a:p>
          <a:p>
            <a:pPr algn="ctr" defTabSz="922338" eaLnBrk="1" hangingPunct="1"/>
            <a:r>
              <a:rPr lang="ru-RU" sz="1200" i="0" dirty="0">
                <a:solidFill>
                  <a:srgbClr val="FFFF00"/>
                </a:solidFill>
              </a:rPr>
              <a:t>Защита населения территории от чрезвычайных ситуаций, обеспечение пожарной безопасности</a:t>
            </a:r>
            <a:r>
              <a:rPr lang="ru-RU" sz="1200" i="0" dirty="0"/>
              <a:t>– </a:t>
            </a:r>
          </a:p>
          <a:p>
            <a:pPr algn="ctr" defTabSz="922338" eaLnBrk="1" hangingPunct="1"/>
            <a:r>
              <a:rPr lang="ru-RU" sz="1200" i="0" dirty="0" smtClean="0">
                <a:solidFill>
                  <a:srgbClr val="FFFF00"/>
                </a:solidFill>
                <a:latin typeface="Arial" pitchFamily="34" charset="0"/>
              </a:rPr>
              <a:t>75,5</a:t>
            </a:r>
            <a:r>
              <a:rPr lang="ru-RU" sz="1200" i="0" dirty="0" smtClean="0">
                <a:solidFill>
                  <a:srgbClr val="FFFF00"/>
                </a:solidFill>
              </a:rPr>
              <a:t> </a:t>
            </a:r>
            <a:r>
              <a:rPr lang="ru-RU" sz="1200" i="0" dirty="0">
                <a:solidFill>
                  <a:srgbClr val="FFFF00"/>
                </a:solidFill>
              </a:rPr>
              <a:t>тыс. рублей  </a:t>
            </a:r>
            <a:r>
              <a:rPr lang="ru-RU" sz="1200" i="0" dirty="0" smtClean="0">
                <a:solidFill>
                  <a:srgbClr val="FFFF00"/>
                </a:solidFill>
              </a:rPr>
              <a:t>89,9%</a:t>
            </a:r>
            <a:endParaRPr lang="ru-RU" sz="1200" i="0" dirty="0">
              <a:solidFill>
                <a:srgbClr val="FFFF00"/>
              </a:solidFill>
            </a:endParaRPr>
          </a:p>
          <a:p>
            <a:pPr algn="ctr" defTabSz="922338" eaLnBrk="1" hangingPunct="1"/>
            <a:endParaRPr lang="ru-RU" i="0" dirty="0">
              <a:solidFill>
                <a:srgbClr val="A50021"/>
              </a:solidFill>
            </a:endParaRPr>
          </a:p>
        </p:txBody>
      </p:sp>
      <p:sp>
        <p:nvSpPr>
          <p:cNvPr id="23561" name="_s3090"/>
          <p:cNvSpPr>
            <a:spLocks noChangeArrowheads="1"/>
          </p:cNvSpPr>
          <p:nvPr/>
        </p:nvSpPr>
        <p:spPr bwMode="auto">
          <a:xfrm>
            <a:off x="755650" y="1819275"/>
            <a:ext cx="4127500" cy="889000"/>
          </a:xfrm>
          <a:prstGeom prst="cube">
            <a:avLst>
              <a:gd name="adj" fmla="val 10764"/>
            </a:avLst>
          </a:prstGeom>
          <a:gradFill rotWithShape="0">
            <a:gsLst>
              <a:gs pos="0">
                <a:schemeClr val="accent2">
                  <a:alpha val="39998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defTabSz="922338" eaLnBrk="1" hangingPunct="1"/>
            <a:r>
              <a:rPr lang="ru-RU" sz="1200" i="0" dirty="0">
                <a:solidFill>
                  <a:srgbClr val="FFFF00"/>
                </a:solidFill>
                <a:latin typeface="Arial" pitchFamily="34" charset="0"/>
              </a:rPr>
              <a:t>Развитие транспортной системы – </a:t>
            </a:r>
          </a:p>
          <a:p>
            <a:pPr algn="ctr" defTabSz="922338" eaLnBrk="1" hangingPunct="1"/>
            <a:r>
              <a:rPr lang="ru-RU" sz="1200" i="0" dirty="0" smtClean="0">
                <a:solidFill>
                  <a:srgbClr val="FFFF00"/>
                </a:solidFill>
                <a:latin typeface="Arial" pitchFamily="34" charset="0"/>
              </a:rPr>
              <a:t>43,3 тыс</a:t>
            </a:r>
            <a:r>
              <a:rPr lang="ru-RU" sz="1200" i="0" dirty="0">
                <a:solidFill>
                  <a:srgbClr val="FFFF00"/>
                </a:solidFill>
                <a:latin typeface="Arial" pitchFamily="34" charset="0"/>
              </a:rPr>
              <a:t>. рублей </a:t>
            </a:r>
            <a:r>
              <a:rPr lang="ru-RU" sz="1200" i="0" dirty="0" smtClean="0">
                <a:solidFill>
                  <a:srgbClr val="FFFF00"/>
                </a:solidFill>
                <a:latin typeface="Arial" pitchFamily="34" charset="0"/>
              </a:rPr>
              <a:t>99,0%</a:t>
            </a:r>
            <a:endParaRPr lang="ru-RU" sz="1200" i="0" dirty="0">
              <a:solidFill>
                <a:srgbClr val="FFFF00"/>
              </a:solidFill>
              <a:latin typeface="Arial" pitchFamily="34" charset="0"/>
            </a:endParaRPr>
          </a:p>
          <a:p>
            <a:pPr algn="ctr" defTabSz="922338" eaLnBrk="1" hangingPunct="1"/>
            <a:r>
              <a:rPr lang="ru-RU" sz="1200" i="0" dirty="0">
                <a:solidFill>
                  <a:srgbClr val="A50021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23562" name="_s3091"/>
          <p:cNvSpPr>
            <a:spLocks noChangeArrowheads="1"/>
          </p:cNvSpPr>
          <p:nvPr/>
        </p:nvSpPr>
        <p:spPr bwMode="auto">
          <a:xfrm>
            <a:off x="5645150" y="1747838"/>
            <a:ext cx="4148138" cy="887412"/>
          </a:xfrm>
          <a:prstGeom prst="cube">
            <a:avLst>
              <a:gd name="adj" fmla="val 10764"/>
            </a:avLst>
          </a:prstGeom>
          <a:gradFill rotWithShape="0">
            <a:gsLst>
              <a:gs pos="0">
                <a:schemeClr val="accent2">
                  <a:alpha val="39998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/>
            <a:r>
              <a:rPr lang="ru-RU" sz="1200" i="0" dirty="0">
                <a:solidFill>
                  <a:srgbClr val="FFFF00"/>
                </a:solidFill>
              </a:rPr>
              <a:t>Обеспечение качественными жилищно-коммунальными</a:t>
            </a:r>
          </a:p>
          <a:p>
            <a:pPr algn="ctr" eaLnBrk="1" hangingPunct="1"/>
            <a:r>
              <a:rPr lang="ru-RU" sz="1200" i="0" dirty="0">
                <a:solidFill>
                  <a:srgbClr val="FFFF00"/>
                </a:solidFill>
              </a:rPr>
              <a:t> услугами и благоустройство территории поселения-</a:t>
            </a:r>
          </a:p>
          <a:p>
            <a:pPr algn="ctr" eaLnBrk="1" hangingPunct="1"/>
            <a:r>
              <a:rPr lang="ru-RU" sz="1200" i="0" dirty="0" smtClean="0">
                <a:solidFill>
                  <a:srgbClr val="FFFF00"/>
                </a:solidFill>
                <a:latin typeface="Arial" pitchFamily="34" charset="0"/>
              </a:rPr>
              <a:t>72,7тыс.рублей 97,1%</a:t>
            </a:r>
            <a:endParaRPr lang="ru-RU" sz="1200" i="0" dirty="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23564" name="_s3093"/>
          <p:cNvSpPr>
            <a:spLocks noChangeArrowheads="1"/>
          </p:cNvSpPr>
          <p:nvPr/>
        </p:nvSpPr>
        <p:spPr bwMode="auto">
          <a:xfrm>
            <a:off x="5649913" y="2779713"/>
            <a:ext cx="4135437" cy="811212"/>
          </a:xfrm>
          <a:prstGeom prst="cube">
            <a:avLst>
              <a:gd name="adj" fmla="val 10764"/>
            </a:avLst>
          </a:prstGeom>
          <a:gradFill rotWithShape="0">
            <a:gsLst>
              <a:gs pos="0">
                <a:schemeClr val="accent2">
                  <a:alpha val="39998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 eaLnBrk="1" hangingPunct="1"/>
            <a:endParaRPr lang="ru-RU" sz="1200" i="0" dirty="0">
              <a:solidFill>
                <a:srgbClr val="FFFF00"/>
              </a:solidFill>
            </a:endParaRPr>
          </a:p>
          <a:p>
            <a:pPr algn="ctr" eaLnBrk="1" hangingPunct="1"/>
            <a:endParaRPr lang="ru-RU" sz="1200" i="0" dirty="0">
              <a:solidFill>
                <a:srgbClr val="FFFF00"/>
              </a:solidFill>
            </a:endParaRPr>
          </a:p>
          <a:p>
            <a:pPr algn="ctr" eaLnBrk="1" hangingPunct="1"/>
            <a:r>
              <a:rPr lang="ru-RU" sz="1200" i="0" dirty="0">
                <a:latin typeface="Arial" pitchFamily="34" charset="0"/>
              </a:rPr>
              <a:t> </a:t>
            </a:r>
            <a:r>
              <a:rPr lang="ru-RU" sz="1200" i="0" dirty="0" smtClean="0">
                <a:solidFill>
                  <a:srgbClr val="FFFF00"/>
                </a:solidFill>
                <a:latin typeface="Arial" pitchFamily="34" charset="0"/>
              </a:rPr>
              <a:t>Национальная экономика -159,4 тыс. рублей  96,9%</a:t>
            </a:r>
            <a:endParaRPr lang="ru-RU" sz="1200" i="0" dirty="0">
              <a:solidFill>
                <a:srgbClr val="FFFF00"/>
              </a:solidFill>
            </a:endParaRPr>
          </a:p>
        </p:txBody>
      </p:sp>
      <p:sp>
        <p:nvSpPr>
          <p:cNvPr id="23565" name="Text Box 147"/>
          <p:cNvSpPr txBox="1">
            <a:spLocks noChangeArrowheads="1"/>
          </p:cNvSpPr>
          <p:nvPr/>
        </p:nvSpPr>
        <p:spPr bwMode="auto">
          <a:xfrm>
            <a:off x="9398000" y="2954338"/>
            <a:ext cx="71437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6" tIns="45693" rIns="91386" bIns="45693">
            <a:spAutoFit/>
          </a:bodyPr>
          <a:lstStyle>
            <a:lvl1pPr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1500" i="0"/>
          </a:p>
        </p:txBody>
      </p:sp>
      <p:sp>
        <p:nvSpPr>
          <p:cNvPr id="23566" name="Text Box 148"/>
          <p:cNvSpPr txBox="1">
            <a:spLocks noChangeArrowheads="1"/>
          </p:cNvSpPr>
          <p:nvPr/>
        </p:nvSpPr>
        <p:spPr bwMode="auto">
          <a:xfrm>
            <a:off x="468313" y="1836738"/>
            <a:ext cx="86677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6" tIns="45693" rIns="91386" bIns="45693">
            <a:spAutoFit/>
          </a:bodyPr>
          <a:lstStyle>
            <a:lvl1pPr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1500" i="0"/>
          </a:p>
        </p:txBody>
      </p:sp>
      <p:sp>
        <p:nvSpPr>
          <p:cNvPr id="23567" name="Text Box 149"/>
          <p:cNvSpPr txBox="1">
            <a:spLocks noChangeArrowheads="1"/>
          </p:cNvSpPr>
          <p:nvPr/>
        </p:nvSpPr>
        <p:spPr bwMode="auto">
          <a:xfrm>
            <a:off x="395288" y="2954338"/>
            <a:ext cx="944562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6" tIns="45693" rIns="91386" bIns="45693">
            <a:spAutoFit/>
          </a:bodyPr>
          <a:lstStyle>
            <a:lvl1pPr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1500" i="0"/>
          </a:p>
        </p:txBody>
      </p:sp>
      <p:sp>
        <p:nvSpPr>
          <p:cNvPr id="23568" name="Text Box 151"/>
          <p:cNvSpPr txBox="1">
            <a:spLocks noChangeArrowheads="1"/>
          </p:cNvSpPr>
          <p:nvPr/>
        </p:nvSpPr>
        <p:spPr bwMode="auto">
          <a:xfrm>
            <a:off x="468313" y="6286500"/>
            <a:ext cx="795337" cy="32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6" tIns="45693" rIns="91386" bIns="45693">
            <a:spAutoFit/>
          </a:bodyPr>
          <a:lstStyle>
            <a:lvl1pPr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1500" i="0"/>
          </a:p>
        </p:txBody>
      </p:sp>
      <p:sp>
        <p:nvSpPr>
          <p:cNvPr id="23569" name="Text Box 152"/>
          <p:cNvSpPr txBox="1">
            <a:spLocks noChangeArrowheads="1"/>
          </p:cNvSpPr>
          <p:nvPr/>
        </p:nvSpPr>
        <p:spPr bwMode="auto">
          <a:xfrm>
            <a:off x="9398000" y="757238"/>
            <a:ext cx="719138" cy="32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6" tIns="45693" rIns="91386" bIns="45693">
            <a:spAutoFit/>
          </a:bodyPr>
          <a:lstStyle>
            <a:lvl1pPr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1500" i="0"/>
          </a:p>
        </p:txBody>
      </p:sp>
      <p:sp>
        <p:nvSpPr>
          <p:cNvPr id="23570" name="Text Box 154"/>
          <p:cNvSpPr txBox="1">
            <a:spLocks noChangeArrowheads="1"/>
          </p:cNvSpPr>
          <p:nvPr/>
        </p:nvSpPr>
        <p:spPr bwMode="auto">
          <a:xfrm>
            <a:off x="9398000" y="4090988"/>
            <a:ext cx="719138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6" tIns="45693" rIns="91386" bIns="45693">
            <a:spAutoFit/>
          </a:bodyPr>
          <a:lstStyle>
            <a:lvl1pPr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1500" i="0"/>
          </a:p>
        </p:txBody>
      </p:sp>
      <p:sp>
        <p:nvSpPr>
          <p:cNvPr id="23571" name="Text Box 155"/>
          <p:cNvSpPr txBox="1">
            <a:spLocks noChangeArrowheads="1"/>
          </p:cNvSpPr>
          <p:nvPr/>
        </p:nvSpPr>
        <p:spPr bwMode="auto">
          <a:xfrm>
            <a:off x="9398000" y="5224463"/>
            <a:ext cx="71437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6" tIns="45693" rIns="91386" bIns="45693">
            <a:spAutoFit/>
          </a:bodyPr>
          <a:lstStyle>
            <a:lvl1pPr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1500" i="0"/>
          </a:p>
        </p:txBody>
      </p:sp>
      <p:sp>
        <p:nvSpPr>
          <p:cNvPr id="23572" name="Text Box 156"/>
          <p:cNvSpPr txBox="1">
            <a:spLocks noChangeArrowheads="1"/>
          </p:cNvSpPr>
          <p:nvPr/>
        </p:nvSpPr>
        <p:spPr bwMode="auto">
          <a:xfrm>
            <a:off x="9398000" y="6286500"/>
            <a:ext cx="719138" cy="32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6" tIns="45693" rIns="91386" bIns="45693">
            <a:spAutoFit/>
          </a:bodyPr>
          <a:lstStyle>
            <a:lvl1pPr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1500" i="0"/>
          </a:p>
        </p:txBody>
      </p:sp>
      <p:sp>
        <p:nvSpPr>
          <p:cNvPr id="23573" name="Text Box 150"/>
          <p:cNvSpPr txBox="1">
            <a:spLocks noChangeArrowheads="1"/>
          </p:cNvSpPr>
          <p:nvPr/>
        </p:nvSpPr>
        <p:spPr bwMode="auto">
          <a:xfrm>
            <a:off x="9396413" y="4860925"/>
            <a:ext cx="795337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6" tIns="45693" rIns="91386" bIns="45693">
            <a:spAutoFit/>
          </a:bodyPr>
          <a:lstStyle>
            <a:lvl1pPr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22338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1500" i="0">
              <a:latin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ru-RU" sz="1500" i="0">
              <a:latin typeface="Arial" pitchFamily="34" charset="0"/>
            </a:endParaRPr>
          </a:p>
        </p:txBody>
      </p:sp>
      <p:sp>
        <p:nvSpPr>
          <p:cNvPr id="23574" name="_s3089"/>
          <p:cNvSpPr>
            <a:spLocks noChangeArrowheads="1"/>
          </p:cNvSpPr>
          <p:nvPr/>
        </p:nvSpPr>
        <p:spPr bwMode="auto">
          <a:xfrm>
            <a:off x="755650" y="5240338"/>
            <a:ext cx="4002088" cy="647700"/>
          </a:xfrm>
          <a:prstGeom prst="cube">
            <a:avLst>
              <a:gd name="adj" fmla="val 10764"/>
            </a:avLst>
          </a:prstGeom>
          <a:gradFill rotWithShape="0">
            <a:gsLst>
              <a:gs pos="0">
                <a:schemeClr val="accent2">
                  <a:alpha val="39998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922338" eaLnBrk="1" hangingPunct="1"/>
            <a:endParaRPr lang="ru-RU" sz="1500" b="0" i="0" dirty="0"/>
          </a:p>
          <a:p>
            <a:pPr algn="ctr" defTabSz="922338" eaLnBrk="1" hangingPunct="1"/>
            <a:r>
              <a:rPr lang="ru-RU" sz="1200" i="0" dirty="0">
                <a:solidFill>
                  <a:srgbClr val="FFFF00"/>
                </a:solidFill>
              </a:rPr>
              <a:t>Энергосбережение и </a:t>
            </a:r>
            <a:r>
              <a:rPr lang="ru-RU" sz="1200" i="0" dirty="0" err="1">
                <a:solidFill>
                  <a:srgbClr val="FFFF00"/>
                </a:solidFill>
              </a:rPr>
              <a:t>энергоэффективность</a:t>
            </a:r>
            <a:r>
              <a:rPr lang="ru-RU" sz="1200" i="0" dirty="0">
                <a:solidFill>
                  <a:srgbClr val="FFFF00"/>
                </a:solidFill>
              </a:rPr>
              <a:t> в </a:t>
            </a:r>
            <a:r>
              <a:rPr lang="ru-RU" sz="1200" i="0" dirty="0" err="1" smtClean="0">
                <a:solidFill>
                  <a:srgbClr val="FFFF00"/>
                </a:solidFill>
              </a:rPr>
              <a:t>Мирненском</a:t>
            </a:r>
            <a:r>
              <a:rPr lang="ru-RU" sz="1200" i="0" dirty="0" smtClean="0">
                <a:solidFill>
                  <a:srgbClr val="FFFF00"/>
                </a:solidFill>
              </a:rPr>
              <a:t> </a:t>
            </a:r>
            <a:r>
              <a:rPr lang="ru-RU" sz="1200" i="0" dirty="0">
                <a:solidFill>
                  <a:srgbClr val="FFFF00"/>
                </a:solidFill>
              </a:rPr>
              <a:t>сельском поселении</a:t>
            </a:r>
            <a:r>
              <a:rPr lang="ru-RU" sz="1200" i="0" dirty="0"/>
              <a:t>– </a:t>
            </a:r>
          </a:p>
          <a:p>
            <a:pPr algn="ctr" defTabSz="922338" eaLnBrk="1" hangingPunct="1"/>
            <a:r>
              <a:rPr lang="ru-RU" sz="1200" i="0" dirty="0" smtClean="0">
                <a:solidFill>
                  <a:srgbClr val="FFFF00"/>
                </a:solidFill>
                <a:latin typeface="Arial" pitchFamily="34" charset="0"/>
              </a:rPr>
              <a:t>0,0</a:t>
            </a:r>
            <a:r>
              <a:rPr lang="ru-RU" sz="1200" i="0" dirty="0" smtClean="0">
                <a:solidFill>
                  <a:srgbClr val="FFFF00"/>
                </a:solidFill>
              </a:rPr>
              <a:t> </a:t>
            </a:r>
            <a:r>
              <a:rPr lang="ru-RU" sz="1200" i="0" dirty="0">
                <a:solidFill>
                  <a:srgbClr val="FFFF00"/>
                </a:solidFill>
              </a:rPr>
              <a:t>тыс. рублей  </a:t>
            </a:r>
            <a:r>
              <a:rPr lang="ru-RU" sz="1200" i="0" dirty="0" smtClean="0">
                <a:solidFill>
                  <a:srgbClr val="FFFF00"/>
                </a:solidFill>
              </a:rPr>
              <a:t>0,0%</a:t>
            </a:r>
            <a:endParaRPr lang="ru-RU" sz="1200" i="0" dirty="0">
              <a:solidFill>
                <a:srgbClr val="FFFF00"/>
              </a:solidFill>
            </a:endParaRPr>
          </a:p>
          <a:p>
            <a:pPr algn="ctr" defTabSz="922338" eaLnBrk="1" hangingPunct="1"/>
            <a:endParaRPr lang="ru-RU" i="0" dirty="0">
              <a:solidFill>
                <a:srgbClr val="A50021"/>
              </a:solidFill>
            </a:endParaRPr>
          </a:p>
        </p:txBody>
      </p:sp>
      <p:cxnSp>
        <p:nvCxnSpPr>
          <p:cNvPr id="23575" name="_s3082"/>
          <p:cNvCxnSpPr>
            <a:cxnSpLocks noChangeShapeType="1"/>
          </p:cNvCxnSpPr>
          <p:nvPr/>
        </p:nvCxnSpPr>
        <p:spPr bwMode="auto">
          <a:xfrm flipV="1">
            <a:off x="4776788" y="2708275"/>
            <a:ext cx="434975" cy="2935288"/>
          </a:xfrm>
          <a:prstGeom prst="bentConnector2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76" name="Прямоугольник 38"/>
          <p:cNvSpPr>
            <a:spLocks noChangeArrowheads="1"/>
          </p:cNvSpPr>
          <p:nvPr/>
        </p:nvSpPr>
        <p:spPr bwMode="auto">
          <a:xfrm>
            <a:off x="3492500" y="6456363"/>
            <a:ext cx="287338" cy="304800"/>
          </a:xfrm>
          <a:prstGeom prst="rect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1386" tIns="45693" rIns="91386" bIns="45693"/>
          <a:lstStyle/>
          <a:p>
            <a:pPr defTabSz="922338" eaLnBrk="1" hangingPunct="1"/>
            <a:endParaRPr lang="ru-RU" sz="2500" b="0" i="0"/>
          </a:p>
        </p:txBody>
      </p:sp>
      <p:sp>
        <p:nvSpPr>
          <p:cNvPr id="23577" name="Прямоугольник 39"/>
          <p:cNvSpPr>
            <a:spLocks noChangeArrowheads="1"/>
          </p:cNvSpPr>
          <p:nvPr/>
        </p:nvSpPr>
        <p:spPr bwMode="auto">
          <a:xfrm>
            <a:off x="4103688" y="6473825"/>
            <a:ext cx="252412" cy="287338"/>
          </a:xfrm>
          <a:prstGeom prst="rect">
            <a:avLst/>
          </a:prstGeom>
          <a:solidFill>
            <a:srgbClr val="FF66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91386" tIns="45693" rIns="91386" bIns="45693"/>
          <a:lstStyle/>
          <a:p>
            <a:pPr defTabSz="922338" eaLnBrk="1" hangingPunct="1"/>
            <a:endParaRPr lang="ru-RU" sz="2500" b="0" i="0"/>
          </a:p>
        </p:txBody>
      </p:sp>
      <p:sp>
        <p:nvSpPr>
          <p:cNvPr id="23578" name="_s3089"/>
          <p:cNvSpPr>
            <a:spLocks noChangeArrowheads="1"/>
          </p:cNvSpPr>
          <p:nvPr/>
        </p:nvSpPr>
        <p:spPr bwMode="auto">
          <a:xfrm>
            <a:off x="5721350" y="4781550"/>
            <a:ext cx="4019550" cy="706438"/>
          </a:xfrm>
          <a:prstGeom prst="cube">
            <a:avLst>
              <a:gd name="adj" fmla="val 10764"/>
            </a:avLst>
          </a:prstGeom>
          <a:gradFill rotWithShape="0">
            <a:gsLst>
              <a:gs pos="0">
                <a:schemeClr val="accent2">
                  <a:alpha val="39998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922338" eaLnBrk="1" hangingPunct="1"/>
            <a:r>
              <a:rPr lang="ru-RU" sz="1400" i="0" dirty="0" smtClean="0">
                <a:solidFill>
                  <a:srgbClr val="FFFF00"/>
                </a:solidFill>
              </a:rPr>
              <a:t>Образование 0,0 </a:t>
            </a:r>
            <a:r>
              <a:rPr lang="ru-RU" sz="1400" i="0" dirty="0" err="1">
                <a:solidFill>
                  <a:srgbClr val="FFFF00"/>
                </a:solidFill>
              </a:rPr>
              <a:t>тыс.рублей</a:t>
            </a:r>
            <a:r>
              <a:rPr lang="ru-RU" sz="1400" i="0" dirty="0">
                <a:solidFill>
                  <a:srgbClr val="FFFF00"/>
                </a:solidFill>
              </a:rPr>
              <a:t>   </a:t>
            </a:r>
            <a:r>
              <a:rPr lang="ru-RU" sz="1400" i="0" dirty="0" smtClean="0">
                <a:solidFill>
                  <a:srgbClr val="FFFF00"/>
                </a:solidFill>
              </a:rPr>
              <a:t>0,0% </a:t>
            </a:r>
            <a:endParaRPr lang="ru-RU" sz="1400" i="0" dirty="0">
              <a:solidFill>
                <a:srgbClr val="FFFF00"/>
              </a:solidFill>
            </a:endParaRPr>
          </a:p>
          <a:p>
            <a:pPr algn="ctr" defTabSz="922338" eaLnBrk="1" hangingPunct="1"/>
            <a:endParaRPr lang="ru-RU" i="0" dirty="0">
              <a:solidFill>
                <a:srgbClr val="A50021"/>
              </a:solidFill>
            </a:endParaRPr>
          </a:p>
        </p:txBody>
      </p:sp>
      <p:sp>
        <p:nvSpPr>
          <p:cNvPr id="23579" name="_s3089"/>
          <p:cNvSpPr>
            <a:spLocks noChangeArrowheads="1"/>
          </p:cNvSpPr>
          <p:nvPr/>
        </p:nvSpPr>
        <p:spPr bwMode="auto">
          <a:xfrm>
            <a:off x="790575" y="2708275"/>
            <a:ext cx="4019550" cy="706438"/>
          </a:xfrm>
          <a:prstGeom prst="cube">
            <a:avLst>
              <a:gd name="adj" fmla="val 10764"/>
            </a:avLst>
          </a:prstGeom>
          <a:gradFill rotWithShape="0">
            <a:gsLst>
              <a:gs pos="0">
                <a:schemeClr val="accent2">
                  <a:alpha val="39998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922338" eaLnBrk="1" hangingPunct="1"/>
            <a:endParaRPr lang="ru-RU" sz="1500" b="0" i="0" dirty="0"/>
          </a:p>
          <a:p>
            <a:pPr algn="ctr" defTabSz="922338" eaLnBrk="1" hangingPunct="1"/>
            <a:r>
              <a:rPr lang="ru-RU" sz="1200" i="0" dirty="0">
                <a:solidFill>
                  <a:srgbClr val="FFFF00"/>
                </a:solidFill>
              </a:rPr>
              <a:t>Развитие культуры и туризма в </a:t>
            </a:r>
            <a:r>
              <a:rPr lang="ru-RU" sz="1200" i="0" dirty="0" err="1" smtClean="0">
                <a:solidFill>
                  <a:srgbClr val="FFFF00"/>
                </a:solidFill>
              </a:rPr>
              <a:t>Мирненском</a:t>
            </a:r>
            <a:r>
              <a:rPr lang="ru-RU" sz="1200" i="0" dirty="0" smtClean="0">
                <a:solidFill>
                  <a:srgbClr val="FFFF00"/>
                </a:solidFill>
              </a:rPr>
              <a:t> </a:t>
            </a:r>
            <a:r>
              <a:rPr lang="ru-RU" sz="1200" i="0" dirty="0">
                <a:solidFill>
                  <a:srgbClr val="FFFF00"/>
                </a:solidFill>
              </a:rPr>
              <a:t>сельском поселении</a:t>
            </a:r>
            <a:r>
              <a:rPr lang="ru-RU" sz="1200" i="0" dirty="0">
                <a:latin typeface="Arial" pitchFamily="34" charset="0"/>
              </a:rPr>
              <a:t> </a:t>
            </a:r>
            <a:r>
              <a:rPr lang="ru-RU" sz="1200" i="0" dirty="0"/>
              <a:t>– </a:t>
            </a:r>
          </a:p>
          <a:p>
            <a:pPr algn="ctr" defTabSz="922338" eaLnBrk="1" hangingPunct="1"/>
            <a:r>
              <a:rPr lang="ru-RU" sz="1200" i="0" dirty="0" smtClean="0">
                <a:solidFill>
                  <a:srgbClr val="FFFF00"/>
                </a:solidFill>
                <a:latin typeface="Arial" pitchFamily="34" charset="0"/>
              </a:rPr>
              <a:t>1062,8</a:t>
            </a:r>
            <a:r>
              <a:rPr lang="ru-RU" sz="1200" i="0" dirty="0" smtClean="0">
                <a:solidFill>
                  <a:srgbClr val="FFFF00"/>
                </a:solidFill>
              </a:rPr>
              <a:t>тыс</a:t>
            </a:r>
            <a:r>
              <a:rPr lang="ru-RU" sz="1200" i="0" dirty="0">
                <a:solidFill>
                  <a:srgbClr val="FFFF00"/>
                </a:solidFill>
              </a:rPr>
              <a:t>. рублей  </a:t>
            </a:r>
            <a:r>
              <a:rPr lang="ru-RU" sz="1200" i="0" dirty="0" smtClean="0">
                <a:solidFill>
                  <a:srgbClr val="FFFF00"/>
                </a:solidFill>
              </a:rPr>
              <a:t>100,0%</a:t>
            </a:r>
            <a:endParaRPr lang="ru-RU" sz="1200" i="0" dirty="0">
              <a:solidFill>
                <a:srgbClr val="FFFF00"/>
              </a:solidFill>
            </a:endParaRPr>
          </a:p>
          <a:p>
            <a:pPr algn="ctr" defTabSz="922338" eaLnBrk="1" hangingPunct="1"/>
            <a:endParaRPr lang="ru-RU" i="0" dirty="0">
              <a:solidFill>
                <a:srgbClr val="A50021"/>
              </a:solidFill>
            </a:endParaRPr>
          </a:p>
        </p:txBody>
      </p:sp>
      <p:sp>
        <p:nvSpPr>
          <p:cNvPr id="23580" name="_s3089"/>
          <p:cNvSpPr>
            <a:spLocks noChangeArrowheads="1"/>
          </p:cNvSpPr>
          <p:nvPr/>
        </p:nvSpPr>
        <p:spPr bwMode="auto">
          <a:xfrm>
            <a:off x="790575" y="3852640"/>
            <a:ext cx="4019550" cy="1008112"/>
          </a:xfrm>
          <a:prstGeom prst="cube">
            <a:avLst>
              <a:gd name="adj" fmla="val 10764"/>
            </a:avLst>
          </a:prstGeom>
          <a:gradFill rotWithShape="0">
            <a:gsLst>
              <a:gs pos="0">
                <a:schemeClr val="accent2">
                  <a:alpha val="39998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922338" eaLnBrk="1" hangingPunct="1"/>
            <a:endParaRPr lang="ru-RU" sz="1500" b="0" i="0" dirty="0"/>
          </a:p>
          <a:p>
            <a:pPr algn="ctr" defTabSz="922338" eaLnBrk="1" hangingPunct="1"/>
            <a:r>
              <a:rPr lang="ru-RU" sz="1200" i="0" dirty="0">
                <a:solidFill>
                  <a:srgbClr val="FFFF00"/>
                </a:solidFill>
              </a:rPr>
              <a:t>Обеспечение общественного порядка и противодействие преступности в </a:t>
            </a:r>
            <a:r>
              <a:rPr lang="ru-RU" sz="1200" i="0" dirty="0" err="1" smtClean="0">
                <a:solidFill>
                  <a:srgbClr val="FFFF00"/>
                </a:solidFill>
              </a:rPr>
              <a:t>Мирненском</a:t>
            </a:r>
            <a:r>
              <a:rPr lang="ru-RU" sz="1200" i="0" dirty="0" smtClean="0">
                <a:solidFill>
                  <a:srgbClr val="FFFF00"/>
                </a:solidFill>
              </a:rPr>
              <a:t> </a:t>
            </a:r>
            <a:r>
              <a:rPr lang="ru-RU" sz="1200" i="0" dirty="0">
                <a:solidFill>
                  <a:srgbClr val="FFFF00"/>
                </a:solidFill>
              </a:rPr>
              <a:t>сельском поселении</a:t>
            </a:r>
            <a:r>
              <a:rPr lang="ru-RU" sz="1200" i="0" dirty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ru-RU" sz="1200" i="0" dirty="0"/>
              <a:t>–-</a:t>
            </a:r>
          </a:p>
          <a:p>
            <a:pPr algn="ctr" defTabSz="922338" eaLnBrk="1" hangingPunct="1"/>
            <a:r>
              <a:rPr lang="ru-RU" sz="1200" i="0" dirty="0" smtClean="0">
                <a:solidFill>
                  <a:srgbClr val="FFFF00"/>
                </a:solidFill>
                <a:latin typeface="Arial" pitchFamily="34" charset="0"/>
              </a:rPr>
              <a:t>0,0</a:t>
            </a:r>
            <a:r>
              <a:rPr lang="ru-RU" sz="1200" i="0" dirty="0" smtClean="0">
                <a:solidFill>
                  <a:srgbClr val="FFFF00"/>
                </a:solidFill>
              </a:rPr>
              <a:t>тыс</a:t>
            </a:r>
            <a:r>
              <a:rPr lang="ru-RU" sz="1200" i="0" dirty="0">
                <a:solidFill>
                  <a:srgbClr val="FFFF00"/>
                </a:solidFill>
              </a:rPr>
              <a:t>. рублей  </a:t>
            </a:r>
            <a:r>
              <a:rPr lang="ru-RU" sz="1200" i="0" dirty="0" smtClean="0">
                <a:solidFill>
                  <a:srgbClr val="FFFF00"/>
                </a:solidFill>
              </a:rPr>
              <a:t>0,0%</a:t>
            </a:r>
            <a:endParaRPr lang="ru-RU" sz="1200" i="0" dirty="0">
              <a:solidFill>
                <a:srgbClr val="FFFF00"/>
              </a:solidFill>
            </a:endParaRPr>
          </a:p>
          <a:p>
            <a:pPr algn="ctr" defTabSz="922338" eaLnBrk="1" hangingPunct="1"/>
            <a:endParaRPr lang="ru-RU" i="0" dirty="0">
              <a:solidFill>
                <a:srgbClr val="A50021"/>
              </a:solidFill>
            </a:endParaRPr>
          </a:p>
        </p:txBody>
      </p:sp>
      <p:cxnSp>
        <p:nvCxnSpPr>
          <p:cNvPr id="23581" name="_s3083"/>
          <p:cNvCxnSpPr>
            <a:cxnSpLocks noChangeShapeType="1"/>
          </p:cNvCxnSpPr>
          <p:nvPr/>
        </p:nvCxnSpPr>
        <p:spPr bwMode="auto">
          <a:xfrm rot="10800000">
            <a:off x="5221288" y="1779588"/>
            <a:ext cx="404812" cy="1633537"/>
          </a:xfrm>
          <a:prstGeom prst="bentConnector2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582" name="_s3089"/>
          <p:cNvSpPr>
            <a:spLocks noChangeArrowheads="1"/>
          </p:cNvSpPr>
          <p:nvPr/>
        </p:nvSpPr>
        <p:spPr bwMode="auto">
          <a:xfrm>
            <a:off x="5578475" y="5781675"/>
            <a:ext cx="4019550" cy="706438"/>
          </a:xfrm>
          <a:prstGeom prst="cube">
            <a:avLst>
              <a:gd name="adj" fmla="val 10764"/>
            </a:avLst>
          </a:prstGeom>
          <a:gradFill rotWithShape="0">
            <a:gsLst>
              <a:gs pos="0">
                <a:schemeClr val="accent2">
                  <a:alpha val="39998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922338" eaLnBrk="1" hangingPunct="1"/>
            <a:endParaRPr lang="ru-RU" sz="1500" b="0" i="0" dirty="0"/>
          </a:p>
          <a:p>
            <a:pPr algn="ctr" defTabSz="922338" eaLnBrk="1" hangingPunct="1"/>
            <a:r>
              <a:rPr lang="ru-RU" sz="1200" i="0" dirty="0">
                <a:solidFill>
                  <a:srgbClr val="FFFF00"/>
                </a:solidFill>
              </a:rPr>
              <a:t>Развитие физической культуры и спорта в </a:t>
            </a:r>
            <a:r>
              <a:rPr lang="ru-RU" sz="1200" i="0" dirty="0" err="1">
                <a:solidFill>
                  <a:srgbClr val="FFFF00"/>
                </a:solidFill>
              </a:rPr>
              <a:t>Ёлкинском</a:t>
            </a:r>
            <a:r>
              <a:rPr lang="ru-RU" sz="1200" i="0" dirty="0">
                <a:solidFill>
                  <a:srgbClr val="FFFF00"/>
                </a:solidFill>
              </a:rPr>
              <a:t> сельском поселении</a:t>
            </a:r>
            <a:r>
              <a:rPr lang="ru-RU" sz="1200" i="0" dirty="0"/>
              <a:t>– </a:t>
            </a:r>
          </a:p>
          <a:p>
            <a:pPr algn="ctr" defTabSz="922338" eaLnBrk="1" hangingPunct="1"/>
            <a:r>
              <a:rPr lang="ru-RU" sz="1200" i="0" dirty="0" smtClean="0">
                <a:solidFill>
                  <a:srgbClr val="FFFF00"/>
                </a:solidFill>
                <a:latin typeface="Arial" pitchFamily="34" charset="0"/>
              </a:rPr>
              <a:t>0,0</a:t>
            </a:r>
            <a:r>
              <a:rPr lang="ru-RU" sz="1200" i="0" dirty="0" smtClean="0">
                <a:solidFill>
                  <a:srgbClr val="FFFF00"/>
                </a:solidFill>
              </a:rPr>
              <a:t> </a:t>
            </a:r>
            <a:r>
              <a:rPr lang="ru-RU" sz="1200" i="0" dirty="0">
                <a:solidFill>
                  <a:srgbClr val="FFFF00"/>
                </a:solidFill>
              </a:rPr>
              <a:t>тыс. рублей  </a:t>
            </a:r>
            <a:r>
              <a:rPr lang="ru-RU" sz="1200" i="0" dirty="0" smtClean="0">
                <a:solidFill>
                  <a:srgbClr val="FFFF00"/>
                </a:solidFill>
              </a:rPr>
              <a:t>0,0%</a:t>
            </a:r>
            <a:endParaRPr lang="ru-RU" sz="1200" i="0" dirty="0">
              <a:solidFill>
                <a:srgbClr val="FFFF00"/>
              </a:solidFill>
            </a:endParaRPr>
          </a:p>
          <a:p>
            <a:pPr algn="ctr" defTabSz="922338" eaLnBrk="1" hangingPunct="1"/>
            <a:endParaRPr lang="ru-RU" i="0" dirty="0">
              <a:solidFill>
                <a:srgbClr val="A50021"/>
              </a:solidFill>
            </a:endParaRPr>
          </a:p>
        </p:txBody>
      </p:sp>
      <p:sp>
        <p:nvSpPr>
          <p:cNvPr id="23583" name="_s3089"/>
          <p:cNvSpPr>
            <a:spLocks noChangeArrowheads="1"/>
          </p:cNvSpPr>
          <p:nvPr/>
        </p:nvSpPr>
        <p:spPr bwMode="auto">
          <a:xfrm>
            <a:off x="790575" y="6067425"/>
            <a:ext cx="4019550" cy="706438"/>
          </a:xfrm>
          <a:prstGeom prst="cube">
            <a:avLst>
              <a:gd name="adj" fmla="val 10764"/>
            </a:avLst>
          </a:prstGeom>
          <a:gradFill rotWithShape="0">
            <a:gsLst>
              <a:gs pos="0">
                <a:schemeClr val="accent2">
                  <a:alpha val="39998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922338" eaLnBrk="1" hangingPunct="1"/>
            <a:endParaRPr lang="ru-RU" sz="1500" b="0" i="0" dirty="0"/>
          </a:p>
          <a:p>
            <a:pPr algn="ctr" defTabSz="922338" eaLnBrk="1" hangingPunct="1"/>
            <a:r>
              <a:rPr lang="ru-RU" sz="1200" i="0" dirty="0">
                <a:solidFill>
                  <a:srgbClr val="FFFF00"/>
                </a:solidFill>
              </a:rPr>
              <a:t>Управление муниципальным имуществом, работы по разграничению собственности на землю– </a:t>
            </a:r>
          </a:p>
          <a:p>
            <a:pPr algn="ctr" defTabSz="922338" eaLnBrk="1" hangingPunct="1"/>
            <a:r>
              <a:rPr lang="ru-RU" sz="1200" i="0" dirty="0" smtClean="0">
                <a:solidFill>
                  <a:srgbClr val="FFFF00"/>
                </a:solidFill>
                <a:latin typeface="Arial" pitchFamily="34" charset="0"/>
              </a:rPr>
              <a:t>4,2</a:t>
            </a:r>
            <a:r>
              <a:rPr lang="ru-RU" sz="1200" i="0" dirty="0" smtClean="0">
                <a:solidFill>
                  <a:srgbClr val="FFFF00"/>
                </a:solidFill>
              </a:rPr>
              <a:t>тыс</a:t>
            </a:r>
            <a:r>
              <a:rPr lang="ru-RU" sz="1200" i="0" dirty="0">
                <a:solidFill>
                  <a:srgbClr val="FFFF00"/>
                </a:solidFill>
              </a:rPr>
              <a:t>. рублей  </a:t>
            </a:r>
            <a:r>
              <a:rPr lang="ru-RU" sz="1200" i="0" dirty="0" smtClean="0">
                <a:solidFill>
                  <a:srgbClr val="FFFF00"/>
                </a:solidFill>
              </a:rPr>
              <a:t>98,0%</a:t>
            </a:r>
            <a:endParaRPr lang="ru-RU" sz="1200" i="0" dirty="0">
              <a:solidFill>
                <a:srgbClr val="FFFF00"/>
              </a:solidFill>
            </a:endParaRPr>
          </a:p>
          <a:p>
            <a:pPr algn="ctr" defTabSz="922338" eaLnBrk="1" hangingPunct="1"/>
            <a:endParaRPr lang="ru-RU" i="0" dirty="0">
              <a:solidFill>
                <a:srgbClr val="A50021"/>
              </a:solidFill>
            </a:endParaRPr>
          </a:p>
        </p:txBody>
      </p:sp>
      <p:cxnSp>
        <p:nvCxnSpPr>
          <p:cNvPr id="23584" name="_s3082"/>
          <p:cNvCxnSpPr>
            <a:cxnSpLocks noChangeShapeType="1"/>
          </p:cNvCxnSpPr>
          <p:nvPr/>
        </p:nvCxnSpPr>
        <p:spPr bwMode="auto">
          <a:xfrm flipV="1">
            <a:off x="4791075" y="3708400"/>
            <a:ext cx="434975" cy="2935288"/>
          </a:xfrm>
          <a:prstGeom prst="bentConnector2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85" name="_s3082"/>
          <p:cNvCxnSpPr>
            <a:cxnSpLocks noChangeShapeType="1"/>
          </p:cNvCxnSpPr>
          <p:nvPr/>
        </p:nvCxnSpPr>
        <p:spPr bwMode="auto">
          <a:xfrm rot="16200000" flipV="1">
            <a:off x="3541703" y="5102236"/>
            <a:ext cx="3715566" cy="356396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86" name="_s3082"/>
          <p:cNvCxnSpPr>
            <a:cxnSpLocks noChangeShapeType="1"/>
            <a:endCxn id="23582" idx="2"/>
          </p:cNvCxnSpPr>
          <p:nvPr/>
        </p:nvCxnSpPr>
        <p:spPr bwMode="auto">
          <a:xfrm rot="16200000" flipH="1">
            <a:off x="4954588" y="5548313"/>
            <a:ext cx="890587" cy="357187"/>
          </a:xfrm>
          <a:prstGeom prst="bentConnector2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587" name="_s3082"/>
          <p:cNvCxnSpPr>
            <a:cxnSpLocks noChangeShapeType="1"/>
          </p:cNvCxnSpPr>
          <p:nvPr/>
        </p:nvCxnSpPr>
        <p:spPr bwMode="auto">
          <a:xfrm flipV="1">
            <a:off x="4791075" y="2208213"/>
            <a:ext cx="434975" cy="2935287"/>
          </a:xfrm>
          <a:prstGeom prst="bentConnector2">
            <a:avLst/>
          </a:prstGeom>
          <a:noFill/>
          <a:ln w="2857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" name="Прямоугольник 39"/>
          <p:cNvSpPr/>
          <p:nvPr/>
        </p:nvSpPr>
        <p:spPr>
          <a:xfrm>
            <a:off x="5577684" y="6709589"/>
            <a:ext cx="4000528" cy="57150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Охрана окружающей среды и рационального природопользование  296,8 тыс. рублей 96,9%</a:t>
            </a:r>
            <a:endParaRPr lang="ru-RU" sz="11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7243" y="236265"/>
            <a:ext cx="8842212" cy="1969079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latin typeface="Candara" pitchFamily="34" charset="0"/>
              </a:rPr>
              <a:t/>
            </a:r>
            <a:br>
              <a:rPr lang="ru-RU" sz="2800" b="1" dirty="0" smtClean="0">
                <a:latin typeface="Candara" pitchFamily="34" charset="0"/>
              </a:rPr>
            </a:br>
            <a:r>
              <a:rPr lang="ru-RU" sz="2800" b="1" dirty="0" smtClean="0">
                <a:latin typeface="Candara" pitchFamily="34" charset="0"/>
              </a:rPr>
              <a:t/>
            </a:r>
            <a:br>
              <a:rPr lang="ru-RU" sz="2800" b="1" dirty="0" smtClean="0">
                <a:latin typeface="Candara" pitchFamily="34" charset="0"/>
              </a:rPr>
            </a:br>
            <a:r>
              <a:rPr lang="ru-RU" sz="2800" b="1" dirty="0" smtClean="0">
                <a:latin typeface="Candara" pitchFamily="34" charset="0"/>
              </a:rPr>
              <a:t/>
            </a:r>
            <a:br>
              <a:rPr lang="ru-RU" sz="2800" b="1" dirty="0" smtClean="0">
                <a:latin typeface="Candara" pitchFamily="34" charset="0"/>
              </a:rPr>
            </a:br>
            <a:r>
              <a:rPr lang="ru-RU" sz="2800" b="1" dirty="0" smtClean="0">
                <a:latin typeface="Candara" pitchFamily="34" charset="0"/>
              </a:rPr>
              <a:t/>
            </a:r>
            <a:br>
              <a:rPr lang="ru-RU" sz="2800" b="1" dirty="0" smtClean="0">
                <a:latin typeface="Candara" pitchFamily="34" charset="0"/>
              </a:rPr>
            </a:br>
            <a:r>
              <a:rPr lang="ru-RU" sz="2800" b="1" dirty="0" smtClean="0">
                <a:latin typeface="Candara" pitchFamily="34" charset="0"/>
              </a:rPr>
              <a:t/>
            </a:r>
            <a:br>
              <a:rPr lang="ru-RU" sz="2800" b="1" dirty="0" smtClean="0">
                <a:latin typeface="Candara" pitchFamily="34" charset="0"/>
              </a:rPr>
            </a:br>
            <a:r>
              <a:rPr lang="ru-RU" sz="2800" b="1" dirty="0" smtClean="0">
                <a:latin typeface="Candara" pitchFamily="34" charset="0"/>
              </a:rPr>
              <a:t/>
            </a:r>
            <a:br>
              <a:rPr lang="ru-RU" sz="2800" b="1" dirty="0" smtClean="0">
                <a:latin typeface="Candara" pitchFamily="34" charset="0"/>
              </a:rPr>
            </a:br>
            <a:r>
              <a:rPr lang="ru-RU" sz="2800" b="1" dirty="0" smtClean="0">
                <a:latin typeface="Candara" pitchFamily="34" charset="0"/>
              </a:rPr>
              <a:t/>
            </a:r>
            <a:br>
              <a:rPr lang="ru-RU" sz="2800" b="1" dirty="0" smtClean="0">
                <a:latin typeface="Candara" pitchFamily="34" charset="0"/>
              </a:rPr>
            </a:br>
            <a:r>
              <a:rPr lang="ru-RU" sz="2800" b="1" dirty="0" smtClean="0">
                <a:latin typeface="Candara" pitchFamily="34" charset="0"/>
              </a:rPr>
              <a:t/>
            </a:r>
            <a:br>
              <a:rPr lang="ru-RU" sz="2800" b="1" dirty="0" smtClean="0">
                <a:latin typeface="Candara" pitchFamily="34" charset="0"/>
              </a:rPr>
            </a:br>
            <a:r>
              <a:rPr lang="ru-RU" sz="2200" b="1" dirty="0" smtClean="0">
                <a:latin typeface="Candara" pitchFamily="34" charset="0"/>
              </a:rPr>
              <a:t>Расходы бюджета Мирненского сельского поселения, </a:t>
            </a:r>
            <a:br>
              <a:rPr lang="ru-RU" sz="2200" b="1" dirty="0" smtClean="0">
                <a:latin typeface="Candara" pitchFamily="34" charset="0"/>
              </a:rPr>
            </a:br>
            <a:r>
              <a:rPr lang="ru-RU" sz="2200" b="1" dirty="0" smtClean="0">
                <a:latin typeface="Candara" pitchFamily="34" charset="0"/>
              </a:rPr>
              <a:t>формируемые в рамках муниципальных программ Мирненского сельского поселения, и непрограммные расходы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br>
              <a:rPr lang="ru-RU" sz="3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2022                         2023</a:t>
            </a:r>
            <a:endParaRPr lang="ru-RU" sz="3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89422" y="2835473"/>
            <a:ext cx="9706857" cy="3780632"/>
          </a:xfrm>
          <a:ln>
            <a:miter lim="800000"/>
            <a:headEnd/>
            <a:tailEnd/>
          </a:ln>
          <a:extLst/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  <a:p>
            <a:pPr algn="just"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7149320" y="2442079"/>
            <a:ext cx="2557567" cy="2362481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6871,6</a:t>
            </a:r>
            <a:endParaRPr lang="ru-RU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/>
              <a:t>тыс.руб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1219966" y="2566185"/>
            <a:ext cx="3000396" cy="2214578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6468,7</a:t>
            </a:r>
            <a:endParaRPr lang="ru-RU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тыс. </a:t>
            </a:r>
            <a:r>
              <a:rPr lang="ru-RU" dirty="0" err="1"/>
              <a:t>руб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3505982" y="3209127"/>
            <a:ext cx="1643074" cy="1242148"/>
          </a:xfrm>
          <a:prstGeom prst="ellipse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02870" tIns="51435" rIns="102870" bIns="51435" anchor="ctr"/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700" dirty="0" smtClean="0"/>
              <a:t>111,0</a:t>
            </a:r>
            <a:endParaRPr lang="ru-RU" sz="1700" dirty="0"/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err="1"/>
              <a:t>тыс.руб</a:t>
            </a:r>
            <a:endParaRPr lang="ru-RU" sz="1400" dirty="0"/>
          </a:p>
        </p:txBody>
      </p:sp>
      <p:sp>
        <p:nvSpPr>
          <p:cNvPr id="13" name="Овал 12"/>
          <p:cNvSpPr/>
          <p:nvPr/>
        </p:nvSpPr>
        <p:spPr>
          <a:xfrm>
            <a:off x="8676879" y="3218863"/>
            <a:ext cx="1519434" cy="1428169"/>
          </a:xfrm>
          <a:prstGeom prst="ellipse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02870" tIns="51435" rIns="102870" bIns="51435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700" dirty="0" smtClean="0"/>
              <a:t>130,3</a:t>
            </a:r>
            <a:r>
              <a:rPr lang="ru-RU" sz="1400" dirty="0" smtClean="0"/>
              <a:t>т</a:t>
            </a:r>
            <a:r>
              <a:rPr lang="ru-RU" sz="1400" b="0" dirty="0" smtClean="0"/>
              <a:t>ыс.руб</a:t>
            </a:r>
            <a:endParaRPr lang="ru-RU" sz="1400" b="0" dirty="0"/>
          </a:p>
        </p:txBody>
      </p:sp>
      <p:sp>
        <p:nvSpPr>
          <p:cNvPr id="14" name="Овал 13"/>
          <p:cNvSpPr/>
          <p:nvPr/>
        </p:nvSpPr>
        <p:spPr>
          <a:xfrm>
            <a:off x="979488" y="5199063"/>
            <a:ext cx="569912" cy="471487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870" tIns="51435" rIns="102870" bIns="51435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587" name="TextBox 14"/>
          <p:cNvSpPr txBox="1">
            <a:spLocks noChangeArrowheads="1"/>
          </p:cNvSpPr>
          <p:nvPr/>
        </p:nvSpPr>
        <p:spPr bwMode="auto">
          <a:xfrm>
            <a:off x="2201863" y="5199063"/>
            <a:ext cx="7831137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70" tIns="51435" rIns="102870" bIns="51435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dirty="0">
                <a:latin typeface="Calibri" pitchFamily="34" charset="0"/>
              </a:rPr>
              <a:t>- расходы бюджета </a:t>
            </a:r>
            <a:r>
              <a:rPr lang="ru-RU" dirty="0" smtClean="0">
                <a:latin typeface="Calibri" pitchFamily="34" charset="0"/>
              </a:rPr>
              <a:t>Мирненского </a:t>
            </a:r>
            <a:r>
              <a:rPr lang="ru-RU" dirty="0">
                <a:latin typeface="Calibri" pitchFamily="34" charset="0"/>
              </a:rPr>
              <a:t>сельского поселения формируемые в рамках муниципальных программ </a:t>
            </a:r>
            <a:r>
              <a:rPr lang="ru-RU" dirty="0" smtClean="0">
                <a:latin typeface="Calibri" pitchFamily="34" charset="0"/>
              </a:rPr>
              <a:t>Мирненского </a:t>
            </a:r>
            <a:r>
              <a:rPr lang="ru-RU" dirty="0">
                <a:latin typeface="Calibri" pitchFamily="34" charset="0"/>
              </a:rPr>
              <a:t>сельского поселения</a:t>
            </a:r>
          </a:p>
        </p:txBody>
      </p:sp>
      <p:sp>
        <p:nvSpPr>
          <p:cNvPr id="16" name="Овал 15"/>
          <p:cNvSpPr/>
          <p:nvPr/>
        </p:nvSpPr>
        <p:spPr>
          <a:xfrm>
            <a:off x="978813" y="6222307"/>
            <a:ext cx="570996" cy="472582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02870" tIns="51435" rIns="102870" bIns="51435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591" name="TextBox 16"/>
          <p:cNvSpPr txBox="1">
            <a:spLocks noChangeArrowheads="1"/>
          </p:cNvSpPr>
          <p:nvPr/>
        </p:nvSpPr>
        <p:spPr bwMode="auto">
          <a:xfrm>
            <a:off x="2201863" y="6223000"/>
            <a:ext cx="7423150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70" tIns="51435" rIns="102870" bIns="51435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dirty="0">
                <a:latin typeface="Calibri" pitchFamily="34" charset="0"/>
              </a:rPr>
              <a:t>- </a:t>
            </a:r>
            <a:r>
              <a:rPr lang="ru-RU" dirty="0" err="1">
                <a:latin typeface="Calibri" pitchFamily="34" charset="0"/>
              </a:rPr>
              <a:t>непрограммные</a:t>
            </a:r>
            <a:r>
              <a:rPr lang="ru-RU" dirty="0">
                <a:latin typeface="Calibri" pitchFamily="34" charset="0"/>
              </a:rPr>
              <a:t> расходы бюджета </a:t>
            </a:r>
            <a:r>
              <a:rPr lang="ru-RU" dirty="0" smtClean="0">
                <a:latin typeface="Calibri" pitchFamily="34" charset="0"/>
              </a:rPr>
              <a:t>Мирненского </a:t>
            </a:r>
            <a:r>
              <a:rPr lang="ru-RU" dirty="0">
                <a:latin typeface="Calibri" pitchFamily="34" charset="0"/>
              </a:rPr>
              <a:t>сельского поселения</a:t>
            </a:r>
          </a:p>
        </p:txBody>
      </p:sp>
      <p:sp>
        <p:nvSpPr>
          <p:cNvPr id="24594" name="TextBox 19"/>
          <p:cNvSpPr txBox="1">
            <a:spLocks noChangeArrowheads="1"/>
          </p:cNvSpPr>
          <p:nvPr/>
        </p:nvSpPr>
        <p:spPr bwMode="auto">
          <a:xfrm>
            <a:off x="2220098" y="2994813"/>
            <a:ext cx="785818" cy="350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2870" tIns="51435" rIns="102870" bIns="51435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dirty="0" smtClean="0">
                <a:latin typeface="Calibri" pitchFamily="34" charset="0"/>
              </a:rPr>
              <a:t>98,2%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24595" name="TextBox 21"/>
          <p:cNvSpPr txBox="1">
            <a:spLocks noChangeArrowheads="1"/>
          </p:cNvSpPr>
          <p:nvPr/>
        </p:nvSpPr>
        <p:spPr bwMode="auto">
          <a:xfrm>
            <a:off x="4720428" y="3151188"/>
            <a:ext cx="857256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2870" tIns="51435" rIns="102870" bIns="51435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dirty="0" smtClean="0">
                <a:latin typeface="Calibri" pitchFamily="34" charset="0"/>
              </a:rPr>
              <a:t>1,7%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24596" name="TextBox 22"/>
          <p:cNvSpPr txBox="1">
            <a:spLocks noChangeArrowheads="1"/>
          </p:cNvSpPr>
          <p:nvPr/>
        </p:nvSpPr>
        <p:spPr bwMode="auto">
          <a:xfrm>
            <a:off x="8075613" y="2598738"/>
            <a:ext cx="896937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70" tIns="51435" rIns="102870" bIns="51435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dirty="0" smtClean="0">
                <a:latin typeface="Calibri" pitchFamily="34" charset="0"/>
              </a:rPr>
              <a:t>98</a:t>
            </a:r>
            <a:r>
              <a:rPr lang="ru-RU" dirty="0" smtClean="0">
                <a:latin typeface="Calibri" pitchFamily="34" charset="0"/>
              </a:rPr>
              <a:t>,0%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24597" name="TextBox 24"/>
          <p:cNvSpPr txBox="1">
            <a:spLocks noChangeArrowheads="1"/>
          </p:cNvSpPr>
          <p:nvPr/>
        </p:nvSpPr>
        <p:spPr bwMode="auto">
          <a:xfrm>
            <a:off x="9380538" y="3151188"/>
            <a:ext cx="81597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70" tIns="51435" rIns="102870" bIns="51435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dirty="0" smtClean="0">
                <a:latin typeface="Calibri" pitchFamily="34" charset="0"/>
              </a:rPr>
              <a:t>1,8%</a:t>
            </a:r>
            <a:endParaRPr lang="ru-RU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01D28608-C1E7-4C22-845F-88FF3CFF7249}" type="slidenum">
              <a:rPr lang="en-US" sz="1400">
                <a:solidFill>
                  <a:srgbClr val="B5A788"/>
                </a:solidFill>
              </a:rPr>
              <a:pPr/>
              <a:t>13</a:t>
            </a:fld>
            <a:endParaRPr lang="en-US" sz="1400">
              <a:solidFill>
                <a:srgbClr val="B5A788"/>
              </a:solidFill>
            </a:endParaRPr>
          </a:p>
        </p:txBody>
      </p:sp>
      <p:sp>
        <p:nvSpPr>
          <p:cNvPr id="9220" name="TextBox 2"/>
          <p:cNvSpPr txBox="1">
            <a:spLocks noChangeArrowheads="1"/>
          </p:cNvSpPr>
          <p:nvPr/>
        </p:nvSpPr>
        <p:spPr bwMode="auto">
          <a:xfrm>
            <a:off x="942975" y="612775"/>
            <a:ext cx="8961438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19" tIns="51409" rIns="102819" bIns="51409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altLang="ru-RU" sz="2400" i="0" dirty="0">
                <a:solidFill>
                  <a:srgbClr val="FFFF00"/>
                </a:solidFill>
                <a:cs typeface="Times New Roman" pitchFamily="18" charset="0"/>
              </a:rPr>
              <a:t>Динамика расходов бюджета </a:t>
            </a:r>
            <a:r>
              <a:rPr lang="ru-RU" altLang="ru-RU" sz="2400" i="0" dirty="0" smtClean="0">
                <a:solidFill>
                  <a:srgbClr val="FFFF00"/>
                </a:solidFill>
                <a:cs typeface="Times New Roman" pitchFamily="18" charset="0"/>
              </a:rPr>
              <a:t>Мирненского </a:t>
            </a:r>
            <a:r>
              <a:rPr lang="ru-RU" altLang="ru-RU" sz="2400" i="0" dirty="0">
                <a:solidFill>
                  <a:srgbClr val="FFFF00"/>
                </a:solidFill>
                <a:cs typeface="Times New Roman" pitchFamily="18" charset="0"/>
              </a:rPr>
              <a:t>сельского поселения на культуру в </a:t>
            </a:r>
            <a:r>
              <a:rPr lang="ru-RU" altLang="ru-RU" sz="2400" i="0" dirty="0" smtClean="0">
                <a:solidFill>
                  <a:srgbClr val="FFFF00"/>
                </a:solidFill>
                <a:cs typeface="Times New Roman" pitchFamily="18" charset="0"/>
              </a:rPr>
              <a:t>2023 </a:t>
            </a:r>
            <a:r>
              <a:rPr lang="ru-RU" altLang="ru-RU" sz="2400" i="0" dirty="0">
                <a:solidFill>
                  <a:srgbClr val="FFFF00"/>
                </a:solidFill>
                <a:cs typeface="Times New Roman" pitchFamily="18" charset="0"/>
              </a:rPr>
              <a:t>году</a:t>
            </a:r>
          </a:p>
        </p:txBody>
      </p:sp>
      <p:graphicFrame>
        <p:nvGraphicFramePr>
          <p:cNvPr id="9218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354389"/>
              </p:ext>
            </p:extLst>
          </p:nvPr>
        </p:nvGraphicFramePr>
        <p:xfrm>
          <a:off x="571500" y="1419225"/>
          <a:ext cx="6858000" cy="416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Лист" r:id="rId3" imgW="6286548" imgH="3819625" progId="Excel.Sheet.8">
                  <p:embed/>
                </p:oleObj>
              </mc:Choice>
              <mc:Fallback>
                <p:oleObj name="Лист" r:id="rId3" imgW="6286548" imgH="3819625" progId="Excel.Sheet.8">
                  <p:embed/>
                  <p:pic>
                    <p:nvPicPr>
                      <p:cNvPr id="0" name="Picture 9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" y="1419225"/>
                        <a:ext cx="6858000" cy="416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223125" y="1620838"/>
            <a:ext cx="2520950" cy="4843611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  <a:ln/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2850" tIns="51424" rIns="102850" bIns="5142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Расходы на культуру </a:t>
            </a:r>
            <a:r>
              <a:rPr lang="ru-RU" altLang="ru-RU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altLang="ru-RU" b="0" i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2023 </a:t>
            </a:r>
            <a:r>
              <a:rPr lang="ru-RU" altLang="ru-RU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году составили </a:t>
            </a:r>
            <a:r>
              <a:rPr lang="ru-RU" altLang="ru-RU" b="0" i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1062,8 </a:t>
            </a:r>
            <a:r>
              <a:rPr lang="ru-RU" altLang="ru-RU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altLang="ru-RU" b="0" i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рублей </a:t>
            </a:r>
            <a:r>
              <a:rPr lang="ru-RU" altLang="ru-RU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(исполнение к уточненному плану– </a:t>
            </a:r>
            <a:r>
              <a:rPr lang="ru-RU" altLang="ru-RU" b="0" i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100% (в </a:t>
            </a:r>
            <a:r>
              <a:rPr lang="ru-RU" altLang="ru-RU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том числе расходы на повышение заработной платы работников учреждений культуры в соответствии с указами  Президента Российской Федерации от 07.05.2012 №</a:t>
            </a:r>
            <a:r>
              <a:rPr lang="ru-RU" altLang="ru-RU" b="0" i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597, от </a:t>
            </a:r>
            <a:r>
              <a:rPr lang="ru-RU" altLang="ru-RU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01.06.2012 №761 составил </a:t>
            </a:r>
            <a:r>
              <a:rPr lang="ru-RU" altLang="ru-RU" b="0" i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- 541,7 тыс</a:t>
            </a:r>
            <a:r>
              <a:rPr lang="ru-RU" altLang="ru-RU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b="0" i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рублей </a:t>
            </a:r>
            <a:r>
              <a:rPr lang="ru-RU" altLang="ru-RU" b="0" i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том числе </a:t>
            </a:r>
            <a:r>
              <a:rPr lang="ru-RU" altLang="ru-RU" b="0" i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за счет бюджета поселения 541,07 тыс. рублей</a:t>
            </a:r>
            <a:endParaRPr lang="ru-RU" altLang="ru-RU" b="0" i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altLang="ru-RU" sz="2000" b="0" i="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745663" y="7056438"/>
            <a:ext cx="520700" cy="4032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fld id="{481932F2-9C6C-4DE4-8E52-BAE189950129}" type="slidenum">
              <a:rPr lang="en-US" sz="2000">
                <a:solidFill>
                  <a:srgbClr val="B5A78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entury" pitchFamily="18" charset="0"/>
              </a:rPr>
              <a:pPr>
                <a:lnSpc>
                  <a:spcPct val="90000"/>
                </a:lnSpc>
                <a:defRPr/>
              </a:pPr>
              <a:t>2</a:t>
            </a:fld>
            <a:endParaRPr lang="en-US" sz="2000">
              <a:solidFill>
                <a:srgbClr val="B5A78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entury" pitchFamily="18" charset="0"/>
            </a:endParaRPr>
          </a:p>
        </p:txBody>
      </p:sp>
      <p:sp>
        <p:nvSpPr>
          <p:cNvPr id="25" name="Rectangle 4"/>
          <p:cNvSpPr txBox="1">
            <a:spLocks noChangeArrowheads="1"/>
          </p:cNvSpPr>
          <p:nvPr/>
        </p:nvSpPr>
        <p:spPr bwMode="auto">
          <a:xfrm>
            <a:off x="0" y="174625"/>
            <a:ext cx="10440988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2799" tIns="51399" rIns="102799" bIns="51399" anchor="ctr"/>
          <a:lstStyle/>
          <a:p>
            <a:pPr marL="501498" indent="-501498" algn="ctr" eaLnBrk="1" hangingPunct="1">
              <a:lnSpc>
                <a:spcPct val="80000"/>
              </a:lnSpc>
              <a:defRPr/>
            </a:pPr>
            <a:endParaRPr lang="ru-RU" sz="2700" b="0" i="0" kern="0" dirty="0">
              <a:solidFill>
                <a:prstClr val="black"/>
              </a:solidFill>
              <a:latin typeface="Corbel"/>
              <a:cs typeface="Arial" charset="0"/>
            </a:endParaRPr>
          </a:p>
          <a:p>
            <a:pPr marL="501498" indent="-501498" algn="ctr" eaLnBrk="1" hangingPunct="1">
              <a:lnSpc>
                <a:spcPct val="80000"/>
              </a:lnSpc>
              <a:defRPr/>
            </a:pPr>
            <a:endParaRPr lang="ru-RU" sz="2700" b="0" i="0" kern="0" dirty="0">
              <a:solidFill>
                <a:prstClr val="black"/>
              </a:solidFill>
              <a:latin typeface="Corbel"/>
              <a:cs typeface="Arial" charset="0"/>
            </a:endParaRPr>
          </a:p>
          <a:p>
            <a:pPr marL="501498" indent="-501498" algn="ctr" eaLnBrk="1" hangingPunct="1">
              <a:lnSpc>
                <a:spcPct val="80000"/>
              </a:lnSpc>
              <a:defRPr/>
            </a:pPr>
            <a:r>
              <a:rPr lang="ru-RU" sz="2700" i="0" kern="0" dirty="0">
                <a:solidFill>
                  <a:srgbClr val="FFFF00"/>
                </a:solidFill>
                <a:latin typeface="Corbel"/>
                <a:cs typeface="Arial" charset="0"/>
              </a:rPr>
              <a:t>Основные показатели исполнения бюджета поселения за </a:t>
            </a:r>
            <a:r>
              <a:rPr lang="ru-RU" sz="2700" i="0" kern="0" dirty="0" smtClean="0">
                <a:solidFill>
                  <a:srgbClr val="FFFF00"/>
                </a:solidFill>
                <a:latin typeface="Corbel"/>
                <a:cs typeface="Arial" charset="0"/>
              </a:rPr>
              <a:t>2023 </a:t>
            </a:r>
            <a:r>
              <a:rPr lang="ru-RU" sz="2700" i="0" kern="0" dirty="0">
                <a:solidFill>
                  <a:srgbClr val="FFFF00"/>
                </a:solidFill>
                <a:latin typeface="Corbel"/>
                <a:cs typeface="Arial" charset="0"/>
              </a:rPr>
              <a:t>год</a:t>
            </a:r>
          </a:p>
        </p:txBody>
      </p:sp>
      <p:graphicFrame>
        <p:nvGraphicFramePr>
          <p:cNvPr id="26" name="Таблица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2876424"/>
              </p:ext>
            </p:extLst>
          </p:nvPr>
        </p:nvGraphicFramePr>
        <p:xfrm>
          <a:off x="611188" y="900113"/>
          <a:ext cx="9217025" cy="2701926"/>
        </p:xfrm>
        <a:graphic>
          <a:graphicData uri="http://schemas.openxmlformats.org/drawingml/2006/table">
            <a:tbl>
              <a:tblPr/>
              <a:tblGrid>
                <a:gridCol w="3888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7302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Доходная часть бюджета</a:t>
                      </a: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84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624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 </a:t>
                      </a: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 на 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2023 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Фактическое исполнение на 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01.01.2024 </a:t>
                      </a:r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</a:t>
                      </a: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исполнения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95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b="1" i="0" u="none" strike="noStrike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Общий объем доходов, всего: </a:t>
                      </a: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5515,7</a:t>
                      </a:r>
                      <a:endParaRPr lang="ru-RU" sz="17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6579,0</a:t>
                      </a:r>
                      <a:endParaRPr lang="ru-RU" sz="17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108,8%</a:t>
                      </a:r>
                      <a:endParaRPr lang="ru-RU" sz="17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95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</a:t>
                      </a:r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т.ч. </a:t>
                      </a:r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 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3882,3</a:t>
                      </a:r>
                      <a:endParaRPr lang="ru-RU" sz="1700" b="0" i="0" u="none" strike="noStrike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3950,6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101,8%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46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</a:t>
                      </a:r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т.ч. безвозмездные поступления </a:t>
                      </a: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2633,4</a:t>
                      </a:r>
                      <a:endParaRPr lang="ru-RU" sz="1700" b="0" i="0" u="none" strike="noStrike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2628,4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98,8%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406" marB="79406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25546"/>
              </p:ext>
            </p:extLst>
          </p:nvPr>
        </p:nvGraphicFramePr>
        <p:xfrm>
          <a:off x="612775" y="3492500"/>
          <a:ext cx="9217024" cy="2708275"/>
        </p:xfrm>
        <a:graphic>
          <a:graphicData uri="http://schemas.openxmlformats.org/drawingml/2006/table">
            <a:tbl>
              <a:tblPr/>
              <a:tblGrid>
                <a:gridCol w="3816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7277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>
                          <a:solidFill>
                            <a:srgbClr val="FFFF00"/>
                          </a:solidFill>
                          <a:latin typeface="Arial"/>
                        </a:rPr>
                        <a:t>Расходная часть бюджета</a:t>
                      </a: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622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 </a:t>
                      </a: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план на 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2023 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Фактическое </a:t>
                      </a:r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исполнение на 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01.01.2024 </a:t>
                      </a:r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г.</a:t>
                      </a: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исполнения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42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Общий объём расходов, всего</a:t>
                      </a: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7122,8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7004,9</a:t>
                      </a:r>
                      <a:endParaRPr lang="ru-RU" sz="17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98,3%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93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</a:t>
                      </a:r>
                      <a:r>
                        <a:rPr lang="ru-RU" sz="1700" b="0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т.ч</a:t>
                      </a:r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за счет собственных средств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7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6992,5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6874,6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92,4%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42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Дефицит(-) Профицит(+)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ru-RU" sz="1700" b="1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117,9</a:t>
                      </a:r>
                      <a:endParaRPr lang="ru-RU" sz="1700" b="1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ru-RU" sz="1700" b="1" i="0" u="none" strike="noStrike" dirty="0" smtClean="0">
                          <a:solidFill>
                            <a:srgbClr val="0066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-181,2</a:t>
                      </a:r>
                      <a:endParaRPr lang="ru-RU" sz="1700" b="1" i="0" u="none" strike="noStrike" dirty="0">
                        <a:solidFill>
                          <a:srgbClr val="0066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67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13" marR="82213" marT="79392" marB="79392" anchor="ctr">
                    <a:lnL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1848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67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Text Box 2"/>
          <p:cNvSpPr txBox="1">
            <a:spLocks noChangeArrowheads="1"/>
          </p:cNvSpPr>
          <p:nvPr/>
        </p:nvSpPr>
        <p:spPr bwMode="auto">
          <a:xfrm>
            <a:off x="566738" y="490538"/>
            <a:ext cx="9415462" cy="319087"/>
          </a:xfrm>
          <a:prstGeom prst="rect">
            <a:avLst/>
          </a:prstGeom>
          <a:noFill/>
          <a:ln>
            <a:noFill/>
          </a:ln>
          <a:extLst/>
        </p:spPr>
        <p:txBody>
          <a:bodyPr lIns="102809" tIns="51404" rIns="102809" bIns="51404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5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  <a:defRPr/>
            </a:pPr>
            <a:r>
              <a:rPr lang="ru-RU" sz="1400" i="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СТРУКТУРА ДОХОД</a:t>
            </a:r>
            <a:r>
              <a:rPr lang="ru-RU" sz="1400" i="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ОВ </a:t>
            </a:r>
            <a:r>
              <a:rPr lang="ru-RU" sz="1400" i="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БЮДЖЕТА </a:t>
            </a:r>
            <a:r>
              <a:rPr lang="ru-RU" sz="1400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МИРНЕНСКОГО СЕЛЬСКОГО </a:t>
            </a:r>
            <a:r>
              <a:rPr lang="ru-RU" sz="1400" i="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anose="02020603050405020304" pitchFamily="18" charset="0"/>
              </a:rPr>
              <a:t>ПОСЕЛЕНИЯ  ЗА</a:t>
            </a:r>
            <a:r>
              <a:rPr lang="ru-RU" sz="1400" i="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 </a:t>
            </a:r>
            <a:r>
              <a:rPr lang="ru-RU" sz="1400" i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2021 </a:t>
            </a:r>
            <a:r>
              <a:rPr lang="ru-RU" sz="1400" i="0" dirty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год</a:t>
            </a:r>
            <a:endParaRPr lang="ru-RU" sz="1400" i="0" dirty="0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366838" y="7285038"/>
            <a:ext cx="444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ru-RU" sz="1400" i="0">
                <a:solidFill>
                  <a:srgbClr val="000000"/>
                </a:solidFill>
              </a:rPr>
              <a:t> </a:t>
            </a:r>
            <a:endParaRPr lang="ru-RU" sz="2400" b="0" i="0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1139825" y="7410450"/>
            <a:ext cx="28575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eaLnBrk="1" hangingPunct="1"/>
            <a:r>
              <a:rPr lang="ru-RU" sz="900" b="0" i="0">
                <a:solidFill>
                  <a:srgbClr val="000000"/>
                </a:solidFill>
              </a:rPr>
              <a:t> </a:t>
            </a:r>
            <a:endParaRPr lang="ru-RU" sz="2400" b="0" i="0"/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42875" y="6734175"/>
            <a:ext cx="9805988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400" i="0" dirty="0"/>
              <a:t> </a:t>
            </a:r>
            <a:r>
              <a:rPr lang="ru-RU" sz="1400" i="0" dirty="0" smtClean="0"/>
              <a:t>    План2023 </a:t>
            </a:r>
            <a:r>
              <a:rPr lang="ru-RU" sz="1400" i="0" dirty="0" err="1" smtClean="0"/>
              <a:t>годп</a:t>
            </a:r>
            <a:r>
              <a:rPr lang="ru-RU" sz="1400" i="0" dirty="0" smtClean="0"/>
              <a:t>                                 Факт 2023 </a:t>
            </a:r>
            <a:r>
              <a:rPr lang="ru-RU" sz="1400" i="0" dirty="0"/>
              <a:t>года                   Отклонение</a:t>
            </a:r>
            <a:r>
              <a:rPr lang="en-US" sz="1400" i="0" dirty="0"/>
              <a:t> </a:t>
            </a:r>
            <a:r>
              <a:rPr lang="ru-RU" sz="1400" i="0" dirty="0"/>
              <a:t>от плана          % исполнения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9496425" y="-30163"/>
            <a:ext cx="985838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endParaRPr lang="ru-RU" sz="1400" b="0"/>
          </a:p>
        </p:txBody>
      </p:sp>
      <p:grpSp>
        <p:nvGrpSpPr>
          <p:cNvPr id="20487" name="Group 7"/>
          <p:cNvGrpSpPr>
            <a:grpSpLocks/>
          </p:cNvGrpSpPr>
          <p:nvPr/>
        </p:nvGrpSpPr>
        <p:grpSpPr bwMode="auto">
          <a:xfrm>
            <a:off x="84138" y="722313"/>
            <a:ext cx="9958387" cy="6519862"/>
            <a:chOff x="48" y="391"/>
            <a:chExt cx="5587" cy="3725"/>
          </a:xfrm>
        </p:grpSpPr>
        <p:sp>
          <p:nvSpPr>
            <p:cNvPr id="20495" name="Text Box 8"/>
            <p:cNvSpPr txBox="1">
              <a:spLocks noChangeArrowheads="1"/>
            </p:cNvSpPr>
            <p:nvPr/>
          </p:nvSpPr>
          <p:spPr bwMode="auto">
            <a:xfrm>
              <a:off x="4848" y="624"/>
              <a:ext cx="754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2870" tIns="51435" rIns="102870" bIns="51435">
              <a:spAutoFit/>
            </a:bodyPr>
            <a:lstStyle>
              <a:lvl1pPr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1400"/>
                <a:t>тыс.рублей</a:t>
              </a:r>
            </a:p>
          </p:txBody>
        </p:sp>
        <p:sp>
          <p:nvSpPr>
            <p:cNvPr id="20496" name="Rectangle 9"/>
            <p:cNvSpPr>
              <a:spLocks noChangeArrowheads="1"/>
            </p:cNvSpPr>
            <p:nvPr/>
          </p:nvSpPr>
          <p:spPr bwMode="auto">
            <a:xfrm>
              <a:off x="3619" y="39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497" name="Rectangle 10"/>
            <p:cNvSpPr>
              <a:spLocks noChangeArrowheads="1"/>
            </p:cNvSpPr>
            <p:nvPr/>
          </p:nvSpPr>
          <p:spPr bwMode="auto">
            <a:xfrm>
              <a:off x="1643" y="471"/>
              <a:ext cx="3211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                                                                                                                                                                                                                                                              </a:t>
              </a:r>
              <a:endParaRPr lang="ru-RU" sz="2400" b="0" i="0"/>
            </a:p>
          </p:txBody>
        </p:sp>
        <p:sp>
          <p:nvSpPr>
            <p:cNvPr id="20498" name="Rectangle 11"/>
            <p:cNvSpPr>
              <a:spLocks noChangeArrowheads="1"/>
            </p:cNvSpPr>
            <p:nvPr/>
          </p:nvSpPr>
          <p:spPr bwMode="auto">
            <a:xfrm>
              <a:off x="4988" y="471"/>
              <a:ext cx="365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                            </a:t>
              </a:r>
              <a:endParaRPr lang="ru-RU" sz="2400" b="0" i="0"/>
            </a:p>
          </p:txBody>
        </p:sp>
        <p:sp>
          <p:nvSpPr>
            <p:cNvPr id="20499" name="Rectangle 12"/>
            <p:cNvSpPr>
              <a:spLocks noChangeArrowheads="1"/>
            </p:cNvSpPr>
            <p:nvPr/>
          </p:nvSpPr>
          <p:spPr bwMode="auto">
            <a:xfrm>
              <a:off x="48" y="849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00" name="Rectangle 13"/>
            <p:cNvSpPr>
              <a:spLocks noChangeArrowheads="1"/>
            </p:cNvSpPr>
            <p:nvPr/>
          </p:nvSpPr>
          <p:spPr bwMode="auto">
            <a:xfrm>
              <a:off x="3347" y="664"/>
              <a:ext cx="22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12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01" name="Rectangle 14"/>
            <p:cNvSpPr>
              <a:spLocks noChangeArrowheads="1"/>
            </p:cNvSpPr>
            <p:nvPr/>
          </p:nvSpPr>
          <p:spPr bwMode="auto">
            <a:xfrm>
              <a:off x="1104" y="785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02" name="Rectangle 15"/>
            <p:cNvSpPr>
              <a:spLocks noChangeArrowheads="1"/>
            </p:cNvSpPr>
            <p:nvPr/>
          </p:nvSpPr>
          <p:spPr bwMode="auto">
            <a:xfrm>
              <a:off x="3530" y="785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03" name="Rectangle 16"/>
            <p:cNvSpPr>
              <a:spLocks noChangeArrowheads="1"/>
            </p:cNvSpPr>
            <p:nvPr/>
          </p:nvSpPr>
          <p:spPr bwMode="auto">
            <a:xfrm>
              <a:off x="3616" y="785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04" name="Rectangle 17"/>
            <p:cNvSpPr>
              <a:spLocks noChangeArrowheads="1"/>
            </p:cNvSpPr>
            <p:nvPr/>
          </p:nvSpPr>
          <p:spPr bwMode="auto">
            <a:xfrm>
              <a:off x="3866" y="785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05" name="Rectangle 18"/>
            <p:cNvSpPr>
              <a:spLocks noChangeArrowheads="1"/>
            </p:cNvSpPr>
            <p:nvPr/>
          </p:nvSpPr>
          <p:spPr bwMode="auto">
            <a:xfrm>
              <a:off x="4117" y="785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06" name="Rectangle 19"/>
            <p:cNvSpPr>
              <a:spLocks noChangeArrowheads="1"/>
            </p:cNvSpPr>
            <p:nvPr/>
          </p:nvSpPr>
          <p:spPr bwMode="auto">
            <a:xfrm>
              <a:off x="4368" y="785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07" name="Rectangle 20"/>
            <p:cNvSpPr>
              <a:spLocks noChangeArrowheads="1"/>
            </p:cNvSpPr>
            <p:nvPr/>
          </p:nvSpPr>
          <p:spPr bwMode="auto">
            <a:xfrm>
              <a:off x="4619" y="785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08" name="Rectangle 21"/>
            <p:cNvSpPr>
              <a:spLocks noChangeArrowheads="1"/>
            </p:cNvSpPr>
            <p:nvPr/>
          </p:nvSpPr>
          <p:spPr bwMode="auto">
            <a:xfrm>
              <a:off x="2795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09" name="Rectangle 22"/>
            <p:cNvSpPr>
              <a:spLocks noChangeArrowheads="1"/>
            </p:cNvSpPr>
            <p:nvPr/>
          </p:nvSpPr>
          <p:spPr bwMode="auto">
            <a:xfrm>
              <a:off x="2880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10" name="Rectangle 23"/>
            <p:cNvSpPr>
              <a:spLocks noChangeArrowheads="1"/>
            </p:cNvSpPr>
            <p:nvPr/>
          </p:nvSpPr>
          <p:spPr bwMode="auto">
            <a:xfrm>
              <a:off x="3131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11" name="Rectangle 24"/>
            <p:cNvSpPr>
              <a:spLocks noChangeArrowheads="1"/>
            </p:cNvSpPr>
            <p:nvPr/>
          </p:nvSpPr>
          <p:spPr bwMode="auto">
            <a:xfrm>
              <a:off x="3383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12" name="Rectangle 25"/>
            <p:cNvSpPr>
              <a:spLocks noChangeArrowheads="1"/>
            </p:cNvSpPr>
            <p:nvPr/>
          </p:nvSpPr>
          <p:spPr bwMode="auto">
            <a:xfrm>
              <a:off x="3634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13" name="Rectangle 26"/>
            <p:cNvSpPr>
              <a:spLocks noChangeArrowheads="1"/>
            </p:cNvSpPr>
            <p:nvPr/>
          </p:nvSpPr>
          <p:spPr bwMode="auto">
            <a:xfrm>
              <a:off x="3885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14" name="Rectangle 27"/>
            <p:cNvSpPr>
              <a:spLocks noChangeArrowheads="1"/>
            </p:cNvSpPr>
            <p:nvPr/>
          </p:nvSpPr>
          <p:spPr bwMode="auto">
            <a:xfrm>
              <a:off x="4135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15" name="Rectangle 28"/>
            <p:cNvSpPr>
              <a:spLocks noChangeArrowheads="1"/>
            </p:cNvSpPr>
            <p:nvPr/>
          </p:nvSpPr>
          <p:spPr bwMode="auto">
            <a:xfrm>
              <a:off x="4387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16" name="Rectangle 29"/>
            <p:cNvSpPr>
              <a:spLocks noChangeArrowheads="1"/>
            </p:cNvSpPr>
            <p:nvPr/>
          </p:nvSpPr>
          <p:spPr bwMode="auto">
            <a:xfrm>
              <a:off x="4638" y="871"/>
              <a:ext cx="1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ru-RU" sz="700" i="0">
                  <a:solidFill>
                    <a:srgbClr val="000000"/>
                  </a:solidFill>
                </a:rPr>
                <a:t> </a:t>
              </a:r>
              <a:endParaRPr lang="ru-RU" sz="2400" b="0" i="0"/>
            </a:p>
          </p:txBody>
        </p:sp>
        <p:sp>
          <p:nvSpPr>
            <p:cNvPr id="20517" name="Text Box 30"/>
            <p:cNvSpPr txBox="1">
              <a:spLocks noChangeArrowheads="1"/>
            </p:cNvSpPr>
            <p:nvPr/>
          </p:nvSpPr>
          <p:spPr bwMode="auto">
            <a:xfrm>
              <a:off x="1728" y="482"/>
              <a:ext cx="2286" cy="45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02870" tIns="51435" rIns="102870" bIns="51435">
              <a:spAutoFit/>
            </a:bodyPr>
            <a:lstStyle>
              <a:lvl1pPr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sz="1800" i="0" dirty="0"/>
                <a:t>ВСЕГО ДОХОДОВ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ru-RU" sz="1800" i="0" dirty="0" smtClean="0"/>
                <a:t>6515,7</a:t>
              </a:r>
              <a:endParaRPr lang="ru-RU" sz="1800" i="0" dirty="0"/>
            </a:p>
          </p:txBody>
        </p:sp>
        <p:sp>
          <p:nvSpPr>
            <p:cNvPr id="20518" name="Text Box 31"/>
            <p:cNvSpPr txBox="1">
              <a:spLocks noChangeArrowheads="1"/>
            </p:cNvSpPr>
            <p:nvPr/>
          </p:nvSpPr>
          <p:spPr bwMode="auto">
            <a:xfrm>
              <a:off x="1728" y="941"/>
              <a:ext cx="2286" cy="221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102870" tIns="51435" rIns="102870" bIns="51435">
              <a:spAutoFit/>
            </a:bodyPr>
            <a:lstStyle>
              <a:lvl1pPr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sz="1800" i="0" dirty="0" smtClean="0"/>
                <a:t>6579,0</a:t>
              </a:r>
              <a:endParaRPr lang="ru-RU" sz="1800" i="0" dirty="0"/>
            </a:p>
          </p:txBody>
        </p:sp>
        <p:sp>
          <p:nvSpPr>
            <p:cNvPr id="20519" name="Text Box 32"/>
            <p:cNvSpPr txBox="1">
              <a:spLocks noChangeArrowheads="1"/>
            </p:cNvSpPr>
            <p:nvPr/>
          </p:nvSpPr>
          <p:spPr bwMode="auto">
            <a:xfrm>
              <a:off x="192" y="1776"/>
              <a:ext cx="2256" cy="7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02870" tIns="51435" rIns="102870" bIns="51435">
              <a:spAutoFit/>
            </a:bodyPr>
            <a:lstStyle>
              <a:lvl1pPr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sz="2000" i="0" dirty="0"/>
                <a:t>Безвозмездные 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ru-RU" sz="2000" i="0" dirty="0"/>
                <a:t>поступления</a:t>
              </a:r>
            </a:p>
            <a:p>
              <a:pPr algn="ctr" eaLnBrk="1" hangingPunct="1">
                <a:spcBef>
                  <a:spcPct val="50000"/>
                </a:spcBef>
              </a:pPr>
              <a:r>
                <a:rPr lang="ru-RU" sz="1800" i="0" dirty="0"/>
                <a:t> </a:t>
              </a:r>
              <a:r>
                <a:rPr lang="ru-RU" sz="1800" i="0" dirty="0" smtClean="0"/>
                <a:t>2633,4</a:t>
              </a:r>
              <a:endParaRPr lang="ru-RU" sz="1800" i="0" dirty="0"/>
            </a:p>
          </p:txBody>
        </p:sp>
        <p:sp>
          <p:nvSpPr>
            <p:cNvPr id="20520" name="Text Box 33"/>
            <p:cNvSpPr txBox="1">
              <a:spLocks noChangeArrowheads="1"/>
            </p:cNvSpPr>
            <p:nvPr/>
          </p:nvSpPr>
          <p:spPr bwMode="auto">
            <a:xfrm>
              <a:off x="192" y="2512"/>
              <a:ext cx="2256" cy="221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102870" tIns="51435" rIns="102870" bIns="51435">
              <a:spAutoFit/>
            </a:bodyPr>
            <a:lstStyle>
              <a:lvl1pPr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sz="1800" i="0" dirty="0" smtClean="0"/>
                <a:t>2628,4</a:t>
              </a:r>
              <a:endParaRPr lang="ru-RU" sz="1800" i="0" dirty="0"/>
            </a:p>
          </p:txBody>
        </p:sp>
        <p:sp>
          <p:nvSpPr>
            <p:cNvPr id="20521" name="Text Box 35"/>
            <p:cNvSpPr txBox="1">
              <a:spLocks noChangeArrowheads="1"/>
            </p:cNvSpPr>
            <p:nvPr/>
          </p:nvSpPr>
          <p:spPr bwMode="auto">
            <a:xfrm>
              <a:off x="3379" y="1797"/>
              <a:ext cx="2256" cy="72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02870" tIns="51435" rIns="102870" bIns="51435">
              <a:spAutoFit/>
            </a:bodyPr>
            <a:lstStyle>
              <a:lvl1pPr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ru-RU" sz="2000" i="0" dirty="0"/>
                <a:t>Налоговые и неналоговые</a:t>
              </a:r>
              <a:r>
                <a:rPr lang="ru-RU" sz="1800" i="0" dirty="0"/>
                <a:t> </a:t>
              </a:r>
              <a:r>
                <a:rPr lang="ru-RU" sz="2000" i="0" dirty="0"/>
                <a:t>доходы</a:t>
              </a:r>
            </a:p>
            <a:p>
              <a:pPr algn="ctr" eaLnBrk="1" hangingPunct="1">
                <a:spcBef>
                  <a:spcPct val="50000"/>
                </a:spcBef>
              </a:pPr>
              <a:endParaRPr lang="ru-RU" sz="600" i="0" dirty="0"/>
            </a:p>
            <a:p>
              <a:pPr algn="ctr" eaLnBrk="1" hangingPunct="1">
                <a:spcBef>
                  <a:spcPct val="50000"/>
                </a:spcBef>
              </a:pPr>
              <a:r>
                <a:rPr lang="ru-RU" sz="1800" i="0" dirty="0" smtClean="0"/>
                <a:t>3882,3</a:t>
              </a:r>
              <a:endParaRPr lang="ru-RU" sz="1800" i="0" dirty="0"/>
            </a:p>
          </p:txBody>
        </p:sp>
        <p:sp>
          <p:nvSpPr>
            <p:cNvPr id="20522" name="AutoShape 38"/>
            <p:cNvSpPr>
              <a:spLocks noChangeArrowheads="1"/>
            </p:cNvSpPr>
            <p:nvPr/>
          </p:nvSpPr>
          <p:spPr bwMode="auto">
            <a:xfrm>
              <a:off x="748" y="3022"/>
              <a:ext cx="1152" cy="672"/>
            </a:xfrm>
            <a:prstGeom prst="can">
              <a:avLst>
                <a:gd name="adj" fmla="val 25000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2870" tIns="51435" rIns="102870" bIns="51435" anchor="ctr"/>
            <a:lstStyle/>
            <a:p>
              <a:pPr algn="ctr" eaLnBrk="1" hangingPunct="1"/>
              <a:r>
                <a:rPr lang="ru-RU" sz="1400" i="0" dirty="0"/>
                <a:t>УДЕЛЬНЫЙ ВЕС</a:t>
              </a:r>
            </a:p>
            <a:p>
              <a:pPr algn="ctr" eaLnBrk="1" hangingPunct="1"/>
              <a:r>
                <a:rPr lang="ru-RU" i="0" dirty="0" smtClean="0"/>
                <a:t>39,9%</a:t>
              </a:r>
              <a:endParaRPr lang="ru-RU" i="0" dirty="0"/>
            </a:p>
          </p:txBody>
        </p:sp>
        <p:sp>
          <p:nvSpPr>
            <p:cNvPr id="20523" name="Rectangle 39"/>
            <p:cNvSpPr>
              <a:spLocks noChangeArrowheads="1"/>
            </p:cNvSpPr>
            <p:nvPr/>
          </p:nvSpPr>
          <p:spPr bwMode="auto">
            <a:xfrm>
              <a:off x="657" y="4020"/>
              <a:ext cx="33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2870" tIns="51435" rIns="102870" bIns="51435" anchor="ctr"/>
            <a:lstStyle/>
            <a:p>
              <a:pPr eaLnBrk="1" hangingPunct="1"/>
              <a:endParaRPr lang="ru-RU" sz="1800" b="0" i="0" dirty="0"/>
            </a:p>
          </p:txBody>
        </p:sp>
        <p:sp>
          <p:nvSpPr>
            <p:cNvPr id="20524" name="Rectangle 40"/>
            <p:cNvSpPr>
              <a:spLocks noChangeArrowheads="1"/>
            </p:cNvSpPr>
            <p:nvPr/>
          </p:nvSpPr>
          <p:spPr bwMode="auto">
            <a:xfrm>
              <a:off x="1791" y="4020"/>
              <a:ext cx="336" cy="96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02870" tIns="51435" rIns="102870" bIns="51435" anchor="ctr"/>
            <a:lstStyle/>
            <a:p>
              <a:pPr eaLnBrk="1" hangingPunct="1"/>
              <a:endParaRPr lang="ru-RU" sz="1800" b="0" i="0"/>
            </a:p>
          </p:txBody>
        </p:sp>
        <p:sp>
          <p:nvSpPr>
            <p:cNvPr id="20525" name="Rectangle 41"/>
            <p:cNvSpPr>
              <a:spLocks noChangeArrowheads="1"/>
            </p:cNvSpPr>
            <p:nvPr/>
          </p:nvSpPr>
          <p:spPr bwMode="auto">
            <a:xfrm>
              <a:off x="4286" y="4020"/>
              <a:ext cx="336" cy="9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02870" tIns="51435" rIns="102870" bIns="51435" anchor="ctr"/>
            <a:lstStyle/>
            <a:p>
              <a:pPr eaLnBrk="1" hangingPunct="1"/>
              <a:endParaRPr lang="ru-RU" sz="1800" b="0" i="0"/>
            </a:p>
          </p:txBody>
        </p:sp>
        <p:sp>
          <p:nvSpPr>
            <p:cNvPr id="20526" name="Line 42"/>
            <p:cNvSpPr>
              <a:spLocks noChangeShapeType="1"/>
            </p:cNvSpPr>
            <p:nvPr/>
          </p:nvSpPr>
          <p:spPr bwMode="auto">
            <a:xfrm>
              <a:off x="1104" y="1632"/>
              <a:ext cx="34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27" name="Line 44"/>
            <p:cNvSpPr>
              <a:spLocks noChangeShapeType="1"/>
            </p:cNvSpPr>
            <p:nvPr/>
          </p:nvSpPr>
          <p:spPr bwMode="auto">
            <a:xfrm>
              <a:off x="1104" y="163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28" name="Line 45"/>
            <p:cNvSpPr>
              <a:spLocks noChangeShapeType="1"/>
            </p:cNvSpPr>
            <p:nvPr/>
          </p:nvSpPr>
          <p:spPr bwMode="auto">
            <a:xfrm>
              <a:off x="4560" y="163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29" name="Line 46"/>
            <p:cNvSpPr>
              <a:spLocks noChangeShapeType="1"/>
            </p:cNvSpPr>
            <p:nvPr/>
          </p:nvSpPr>
          <p:spPr bwMode="auto">
            <a:xfrm>
              <a:off x="412" y="3022"/>
              <a:ext cx="0" cy="3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30" name="Line 47"/>
            <p:cNvSpPr>
              <a:spLocks noChangeShapeType="1"/>
            </p:cNvSpPr>
            <p:nvPr/>
          </p:nvSpPr>
          <p:spPr bwMode="auto">
            <a:xfrm>
              <a:off x="3696" y="3022"/>
              <a:ext cx="0" cy="3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31" name="Line 48"/>
            <p:cNvSpPr>
              <a:spLocks noChangeShapeType="1"/>
            </p:cNvSpPr>
            <p:nvPr/>
          </p:nvSpPr>
          <p:spPr bwMode="auto">
            <a:xfrm>
              <a:off x="412" y="340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32" name="Line 49"/>
            <p:cNvSpPr>
              <a:spLocks noChangeShapeType="1"/>
            </p:cNvSpPr>
            <p:nvPr/>
          </p:nvSpPr>
          <p:spPr bwMode="auto">
            <a:xfrm flipH="1">
              <a:off x="3696" y="340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533" name="Rectangle 50"/>
            <p:cNvSpPr>
              <a:spLocks noChangeArrowheads="1"/>
            </p:cNvSpPr>
            <p:nvPr/>
          </p:nvSpPr>
          <p:spPr bwMode="auto">
            <a:xfrm>
              <a:off x="3379" y="4020"/>
              <a:ext cx="336" cy="9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02870" tIns="51435" rIns="102870" bIns="51435" anchor="ctr"/>
            <a:lstStyle/>
            <a:p>
              <a:pPr eaLnBrk="1" hangingPunct="1"/>
              <a:endParaRPr lang="ru-RU" sz="1800" b="0" i="0"/>
            </a:p>
          </p:txBody>
        </p:sp>
        <p:sp>
          <p:nvSpPr>
            <p:cNvPr id="20534" name="AutoShape 55"/>
            <p:cNvSpPr>
              <a:spLocks noChangeArrowheads="1"/>
            </p:cNvSpPr>
            <p:nvPr/>
          </p:nvSpPr>
          <p:spPr bwMode="auto">
            <a:xfrm>
              <a:off x="4032" y="3055"/>
              <a:ext cx="1152" cy="672"/>
            </a:xfrm>
            <a:prstGeom prst="can">
              <a:avLst>
                <a:gd name="adj" fmla="val 25000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102870" tIns="51435" rIns="102870" bIns="51435" anchor="ctr"/>
            <a:lstStyle/>
            <a:p>
              <a:pPr algn="ctr" eaLnBrk="1" hangingPunct="1"/>
              <a:r>
                <a:rPr lang="ru-RU" sz="1400" i="0" dirty="0"/>
                <a:t>УДЕЛЬНЫЙ ВЕС</a:t>
              </a:r>
            </a:p>
            <a:p>
              <a:pPr algn="ctr" eaLnBrk="1" hangingPunct="1"/>
              <a:r>
                <a:rPr lang="ru-RU" i="0" dirty="0" smtClean="0"/>
                <a:t>60,0 </a:t>
              </a:r>
              <a:r>
                <a:rPr lang="ru-RU" i="0" dirty="0"/>
                <a:t>%</a:t>
              </a:r>
            </a:p>
          </p:txBody>
        </p:sp>
      </p:grpSp>
      <p:sp>
        <p:nvSpPr>
          <p:cNvPr id="20488" name="Text Box 37"/>
          <p:cNvSpPr txBox="1">
            <a:spLocks noChangeArrowheads="1"/>
          </p:cNvSpPr>
          <p:nvPr/>
        </p:nvSpPr>
        <p:spPr bwMode="auto">
          <a:xfrm>
            <a:off x="3078163" y="2066925"/>
            <a:ext cx="4075112" cy="3810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FF9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800" i="0" dirty="0" smtClean="0"/>
              <a:t>63,3                   101,0%</a:t>
            </a:r>
            <a:endParaRPr lang="ru-RU" sz="1800" i="0" dirty="0"/>
          </a:p>
        </p:txBody>
      </p:sp>
      <p:cxnSp>
        <p:nvCxnSpPr>
          <p:cNvPr id="20489" name="Прямая соединительная линия 13"/>
          <p:cNvCxnSpPr>
            <a:cxnSpLocks noChangeShapeType="1"/>
            <a:stCxn id="20488" idx="0"/>
            <a:endCxn id="20488" idx="2"/>
          </p:cNvCxnSpPr>
          <p:nvPr/>
        </p:nvCxnSpPr>
        <p:spPr bwMode="auto">
          <a:xfrm>
            <a:off x="5114925" y="2066925"/>
            <a:ext cx="0" cy="381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90" name="Text Box 31"/>
          <p:cNvSpPr txBox="1">
            <a:spLocks noChangeArrowheads="1"/>
          </p:cNvSpPr>
          <p:nvPr/>
        </p:nvSpPr>
        <p:spPr bwMode="auto">
          <a:xfrm>
            <a:off x="6040438" y="4467225"/>
            <a:ext cx="4002087" cy="382588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800" i="0" dirty="0" smtClean="0"/>
              <a:t>3950,6</a:t>
            </a:r>
            <a:endParaRPr lang="ru-RU" sz="1800" i="0" dirty="0"/>
          </a:p>
        </p:txBody>
      </p:sp>
      <p:sp>
        <p:nvSpPr>
          <p:cNvPr id="20491" name="Text Box 37"/>
          <p:cNvSpPr txBox="1">
            <a:spLocks noChangeArrowheads="1"/>
          </p:cNvSpPr>
          <p:nvPr/>
        </p:nvSpPr>
        <p:spPr bwMode="auto">
          <a:xfrm>
            <a:off x="6040438" y="4849813"/>
            <a:ext cx="4002087" cy="3810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FF9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800" i="0" dirty="0" smtClean="0"/>
              <a:t>68,3                        101,8%</a:t>
            </a:r>
            <a:endParaRPr lang="ru-RU" sz="1800" i="0" dirty="0"/>
          </a:p>
        </p:txBody>
      </p:sp>
      <p:sp>
        <p:nvSpPr>
          <p:cNvPr id="20492" name="Text Box 37"/>
          <p:cNvSpPr txBox="1">
            <a:spLocks noChangeArrowheads="1"/>
          </p:cNvSpPr>
          <p:nvPr/>
        </p:nvSpPr>
        <p:spPr bwMode="auto">
          <a:xfrm>
            <a:off x="362710" y="4852201"/>
            <a:ext cx="4021138" cy="381000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FF9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800" i="0" dirty="0"/>
              <a:t> </a:t>
            </a:r>
            <a:r>
              <a:rPr lang="ru-RU" sz="1800" i="0" dirty="0" smtClean="0"/>
              <a:t>-  5,0                     99,8%</a:t>
            </a:r>
            <a:endParaRPr lang="ru-RU" sz="1800" i="0" dirty="0"/>
          </a:p>
        </p:txBody>
      </p:sp>
      <p:cxnSp>
        <p:nvCxnSpPr>
          <p:cNvPr id="20493" name="Прямая соединительная линия 5"/>
          <p:cNvCxnSpPr>
            <a:cxnSpLocks noChangeShapeType="1"/>
            <a:stCxn id="20491" idx="0"/>
            <a:endCxn id="20491" idx="2"/>
          </p:cNvCxnSpPr>
          <p:nvPr/>
        </p:nvCxnSpPr>
        <p:spPr bwMode="auto">
          <a:xfrm>
            <a:off x="8040688" y="4849813"/>
            <a:ext cx="0" cy="381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4" name="Прямая соединительная линия 7"/>
          <p:cNvCxnSpPr>
            <a:cxnSpLocks noChangeShapeType="1"/>
            <a:stCxn id="20492" idx="0"/>
            <a:endCxn id="20492" idx="2"/>
          </p:cNvCxnSpPr>
          <p:nvPr/>
        </p:nvCxnSpPr>
        <p:spPr bwMode="auto">
          <a:xfrm rot="16200000" flipH="1">
            <a:off x="2182779" y="5042701"/>
            <a:ext cx="3810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51"/>
          <p:cNvSpPr>
            <a:spLocks noChangeArrowheads="1"/>
          </p:cNvSpPr>
          <p:nvPr/>
        </p:nvSpPr>
        <p:spPr bwMode="gray">
          <a:xfrm>
            <a:off x="2148660" y="2923375"/>
            <a:ext cx="2154238" cy="781050"/>
          </a:xfrm>
          <a:prstGeom prst="cube">
            <a:avLst>
              <a:gd name="adj" fmla="val 49880"/>
            </a:avLst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809" tIns="51404" rIns="102809" bIns="51404" anchor="ctr"/>
          <a:lstStyle/>
          <a:p>
            <a:pPr eaLnBrk="1" hangingPunct="1"/>
            <a:r>
              <a:rPr lang="ru-RU" sz="1800" b="0" i="0" dirty="0" smtClean="0">
                <a:solidFill>
                  <a:srgbClr val="C00000"/>
                </a:solidFill>
              </a:rPr>
              <a:t>План  3882,3</a:t>
            </a:r>
            <a:endParaRPr lang="ru-RU" sz="1800" b="0" i="0" dirty="0">
              <a:solidFill>
                <a:srgbClr val="C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9331325" y="0"/>
            <a:ext cx="1109663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endParaRPr lang="ru-RU" sz="1400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450850" y="288925"/>
            <a:ext cx="96202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1800" i="0" dirty="0">
                <a:solidFill>
                  <a:srgbClr val="FFFF00"/>
                </a:solidFill>
                <a:cs typeface="Times New Roman" pitchFamily="18" charset="0"/>
              </a:rPr>
              <a:t>ДОХОДЫ  БЮДЖЕТА МИРНЕНСКОГО СЕЛЬСКОГО ПОСЕЛЕНИЯ за </a:t>
            </a:r>
            <a:r>
              <a:rPr lang="ru-RU" sz="1800" i="0" dirty="0" smtClean="0">
                <a:solidFill>
                  <a:srgbClr val="FFFF00"/>
                </a:solidFill>
                <a:cs typeface="Times New Roman" pitchFamily="18" charset="0"/>
              </a:rPr>
              <a:t>2023 </a:t>
            </a:r>
            <a:r>
              <a:rPr lang="ru-RU" sz="1800" i="0" dirty="0">
                <a:solidFill>
                  <a:srgbClr val="FFFF00"/>
                </a:solidFill>
                <a:cs typeface="Times New Roman" pitchFamily="18" charset="0"/>
              </a:rPr>
              <a:t>год</a:t>
            </a:r>
          </a:p>
        </p:txBody>
      </p:sp>
      <p:sp>
        <p:nvSpPr>
          <p:cNvPr id="21511" name="Text Box 41"/>
          <p:cNvSpPr txBox="1">
            <a:spLocks noChangeArrowheads="1"/>
          </p:cNvSpPr>
          <p:nvPr/>
        </p:nvSpPr>
        <p:spPr bwMode="gray">
          <a:xfrm rot="10800000" flipV="1">
            <a:off x="-120895" y="1137425"/>
            <a:ext cx="10440988" cy="657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ru-RU" sz="1800" i="0" dirty="0">
                <a:solidFill>
                  <a:srgbClr val="FFFF00"/>
                </a:solidFill>
              </a:rPr>
              <a:t>Удельный вес налоговых и неналоговых доходов</a:t>
            </a:r>
          </a:p>
          <a:p>
            <a:pPr algn="ctr"/>
            <a:r>
              <a:rPr lang="ru-RU" sz="1800" i="0" dirty="0">
                <a:solidFill>
                  <a:srgbClr val="FFFF00"/>
                </a:solidFill>
              </a:rPr>
              <a:t> в структуре доходов местного бюджета</a:t>
            </a:r>
            <a:endParaRPr lang="en-US" sz="1800" i="0" dirty="0">
              <a:solidFill>
                <a:srgbClr val="FFFF00"/>
              </a:solidFill>
            </a:endParaRPr>
          </a:p>
        </p:txBody>
      </p:sp>
      <p:sp>
        <p:nvSpPr>
          <p:cNvPr id="145451" name="Text Box 43"/>
          <p:cNvSpPr txBox="1">
            <a:spLocks noChangeArrowheads="1"/>
          </p:cNvSpPr>
          <p:nvPr/>
        </p:nvSpPr>
        <p:spPr bwMode="gray">
          <a:xfrm>
            <a:off x="2386013" y="6843713"/>
            <a:ext cx="1727200" cy="41116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lIns="102809" tIns="51404" rIns="102809" bIns="514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2000" i="0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20</a:t>
            </a:r>
            <a:r>
              <a:rPr lang="ru-RU" sz="2000" i="0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23г</a:t>
            </a:r>
            <a:r>
              <a:rPr lang="ru-RU" sz="2000" i="0" dirty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  <a:endParaRPr lang="en-US" sz="2000" i="0" dirty="0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1513" name="AutoShape 44"/>
          <p:cNvSpPr>
            <a:spLocks noChangeArrowheads="1"/>
          </p:cNvSpPr>
          <p:nvPr/>
        </p:nvSpPr>
        <p:spPr bwMode="gray">
          <a:xfrm>
            <a:off x="5363370" y="2851937"/>
            <a:ext cx="2154237" cy="781050"/>
          </a:xfrm>
          <a:prstGeom prst="cube">
            <a:avLst>
              <a:gd name="adj" fmla="val 49880"/>
            </a:avLst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809" tIns="51404" rIns="102809" bIns="51404" anchor="ctr"/>
          <a:lstStyle/>
          <a:p>
            <a:pPr eaLnBrk="1" hangingPunct="1"/>
            <a:r>
              <a:rPr lang="ru-RU" sz="1800" b="0" i="0" dirty="0" smtClean="0">
                <a:solidFill>
                  <a:srgbClr val="C00000"/>
                </a:solidFill>
              </a:rPr>
              <a:t>Факт 3950,6</a:t>
            </a:r>
            <a:endParaRPr lang="ru-RU" sz="1800" b="0" i="0" dirty="0">
              <a:solidFill>
                <a:srgbClr val="C00000"/>
              </a:solidFill>
            </a:endParaRPr>
          </a:p>
        </p:txBody>
      </p:sp>
      <p:sp>
        <p:nvSpPr>
          <p:cNvPr id="145453" name="Text Box 45"/>
          <p:cNvSpPr txBox="1">
            <a:spLocks noChangeArrowheads="1"/>
          </p:cNvSpPr>
          <p:nvPr/>
        </p:nvSpPr>
        <p:spPr bwMode="gray">
          <a:xfrm>
            <a:off x="5699125" y="6843713"/>
            <a:ext cx="1727200" cy="41116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lIns="102809" tIns="51404" rIns="102809" bIns="514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sz="2000" i="0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20</a:t>
            </a:r>
            <a:r>
              <a:rPr lang="ru-RU" sz="2000" i="0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23г</a:t>
            </a:r>
            <a:r>
              <a:rPr lang="ru-RU" sz="2000" i="0" dirty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  <a:endParaRPr lang="en-US" sz="2000" i="0" dirty="0">
              <a:solidFill>
                <a:srgbClr val="A5002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45454" name="Text Box 46"/>
          <p:cNvSpPr txBox="1">
            <a:spLocks noChangeArrowheads="1"/>
          </p:cNvSpPr>
          <p:nvPr/>
        </p:nvSpPr>
        <p:spPr bwMode="gray">
          <a:xfrm>
            <a:off x="2648726" y="6209523"/>
            <a:ext cx="1479550" cy="47307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lIns="102809" tIns="51404" rIns="102809" bIns="514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sz="2400" i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59,5 </a:t>
            </a:r>
            <a:r>
              <a:rPr lang="ru-RU" sz="2400" i="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%</a:t>
            </a:r>
            <a:endParaRPr lang="en-US" sz="2400" i="0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45455" name="Text Box 47"/>
          <p:cNvSpPr txBox="1">
            <a:spLocks noChangeArrowheads="1"/>
          </p:cNvSpPr>
          <p:nvPr/>
        </p:nvSpPr>
        <p:spPr bwMode="gray">
          <a:xfrm>
            <a:off x="6043613" y="6294438"/>
            <a:ext cx="1479550" cy="473075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/>
        </p:spPr>
        <p:txBody>
          <a:bodyPr lIns="102809" tIns="51404" rIns="102809" bIns="5140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ru-RU" sz="2400" i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60,0 </a:t>
            </a:r>
            <a:r>
              <a:rPr lang="ru-RU" sz="2400" i="0" dirty="0">
                <a:solidFill>
                  <a:schemeClr val="bg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anose="02020603050405020304" pitchFamily="18" charset="0"/>
              </a:rPr>
              <a:t>%</a:t>
            </a:r>
            <a:endParaRPr lang="en-US" sz="2400" i="0" dirty="0">
              <a:solidFill>
                <a:schemeClr val="bg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1517" name="Text Box 49"/>
          <p:cNvSpPr txBox="1">
            <a:spLocks noChangeArrowheads="1"/>
          </p:cNvSpPr>
          <p:nvPr/>
        </p:nvSpPr>
        <p:spPr bwMode="auto">
          <a:xfrm>
            <a:off x="8674100" y="731838"/>
            <a:ext cx="14636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/>
              <a:t>тыс. рублей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799" tIns="51399" rIns="102799" bIns="51399" anchor="t"/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41A1B51-D017-4DA3-8BB7-1D3F8CD7DDF3}" type="slidenum">
              <a:rPr lang="en-US" altLang="ru-RU" sz="2000">
                <a:solidFill>
                  <a:srgbClr val="000000"/>
                </a:solidFill>
                <a:latin typeface="Centaur" pitchFamily="18" charset="0"/>
                <a:cs typeface="Arial" pitchFamily="34" charset="0"/>
              </a:rPr>
              <a:pPr/>
              <a:t>5</a:t>
            </a:fld>
            <a:endParaRPr lang="en-US" altLang="ru-RU" sz="2000">
              <a:solidFill>
                <a:srgbClr val="000000"/>
              </a:solidFill>
              <a:latin typeface="Centaur" pitchFamily="18" charset="0"/>
              <a:cs typeface="Arial" pitchFamily="34" charset="0"/>
            </a:endParaRPr>
          </a:p>
        </p:txBody>
      </p:sp>
      <p:graphicFrame>
        <p:nvGraphicFramePr>
          <p:cNvPr id="1026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4125878"/>
              </p:ext>
            </p:extLst>
          </p:nvPr>
        </p:nvGraphicFramePr>
        <p:xfrm>
          <a:off x="1038225" y="1838325"/>
          <a:ext cx="8886825" cy="400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Лист" r:id="rId3" imgW="8305896" imgH="3743240" progId="Excel.Sheet.8">
                  <p:embed/>
                </p:oleObj>
              </mc:Choice>
              <mc:Fallback>
                <p:oleObj name="Лист" r:id="rId3" imgW="8305896" imgH="3743240" progId="Excel.Sheet.8">
                  <p:embed/>
                  <p:pic>
                    <p:nvPicPr>
                      <p:cNvPr id="0" name="Picture 9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1838325"/>
                        <a:ext cx="8886825" cy="4003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extBox 7"/>
          <p:cNvSpPr txBox="1">
            <a:spLocks noChangeArrowheads="1"/>
          </p:cNvSpPr>
          <p:nvPr/>
        </p:nvSpPr>
        <p:spPr bwMode="auto">
          <a:xfrm>
            <a:off x="782638" y="504825"/>
            <a:ext cx="8875712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799" tIns="51399" rIns="102799" bIns="51399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altLang="ru-RU" sz="2900" i="0" dirty="0">
                <a:solidFill>
                  <a:srgbClr val="FFFF00"/>
                </a:solidFill>
                <a:cs typeface="Times New Roman" pitchFamily="18" charset="0"/>
              </a:rPr>
              <a:t>Динамика доходов бюджета </a:t>
            </a:r>
            <a:r>
              <a:rPr lang="ru-RU" altLang="ru-RU" sz="2900" i="0" dirty="0" smtClean="0">
                <a:solidFill>
                  <a:srgbClr val="FFFF00"/>
                </a:solidFill>
                <a:cs typeface="Times New Roman" pitchFamily="18" charset="0"/>
              </a:rPr>
              <a:t>Мирненского </a:t>
            </a:r>
            <a:r>
              <a:rPr lang="ru-RU" altLang="ru-RU" sz="2900" i="0" dirty="0">
                <a:solidFill>
                  <a:srgbClr val="FFFF00"/>
                </a:solidFill>
                <a:cs typeface="Times New Roman" pitchFamily="18" charset="0"/>
              </a:rPr>
              <a:t>сельского поселения в </a:t>
            </a:r>
            <a:r>
              <a:rPr lang="ru-RU" altLang="ru-RU" sz="2900" i="0" dirty="0" smtClean="0">
                <a:solidFill>
                  <a:srgbClr val="FFFF00"/>
                </a:solidFill>
                <a:cs typeface="Times New Roman" pitchFamily="18" charset="0"/>
              </a:rPr>
              <a:t>2022-2023 </a:t>
            </a:r>
            <a:r>
              <a:rPr lang="ru-RU" altLang="ru-RU" sz="2900" i="0" dirty="0">
                <a:solidFill>
                  <a:srgbClr val="FFFF00"/>
                </a:solidFill>
                <a:cs typeface="Times New Roman" pitchFamily="18" charset="0"/>
              </a:rPr>
              <a:t>гг.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 idx="4294967295"/>
          </p:nvPr>
        </p:nvSpPr>
        <p:spPr>
          <a:xfrm>
            <a:off x="612775" y="360363"/>
            <a:ext cx="9828213" cy="971550"/>
          </a:xfrm>
        </p:spPr>
        <p:txBody>
          <a:bodyPr/>
          <a:lstStyle/>
          <a:p>
            <a:pPr marL="545211" indent="0" algn="ctr" eaLnBrk="1" fontAlgn="auto" hangingPunct="1"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FF00"/>
                </a:solidFill>
                <a:cs typeface="Times New Roman" panose="02020603050405020304" pitchFamily="18" charset="0"/>
              </a:rPr>
              <a:t>Доходы бюджета </a:t>
            </a:r>
            <a:r>
              <a:rPr lang="ru-RU" sz="2800" b="1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Мирненского сельского поселения за 2023 год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2531" name="Rectangle 6"/>
          <p:cNvSpPr>
            <a:spLocks noChangeArrowheads="1"/>
          </p:cNvSpPr>
          <p:nvPr/>
        </p:nvSpPr>
        <p:spPr bwMode="auto">
          <a:xfrm>
            <a:off x="0" y="46038"/>
            <a:ext cx="207963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809" tIns="51404" rIns="102809" bIns="51404" anchor="ctr">
            <a:spAutoFit/>
          </a:bodyPr>
          <a:lstStyle/>
          <a:p>
            <a:pPr defTabSz="1025525" eaLnBrk="1" hangingPunct="1"/>
            <a:endParaRPr lang="ru-RU" sz="2000" b="0" i="0">
              <a:latin typeface="Calibri" pitchFamily="34" charset="0"/>
            </a:endParaRPr>
          </a:p>
        </p:txBody>
      </p:sp>
      <p:grpSp>
        <p:nvGrpSpPr>
          <p:cNvPr id="22532" name="Oval 5"/>
          <p:cNvGrpSpPr>
            <a:grpSpLocks/>
          </p:cNvGrpSpPr>
          <p:nvPr/>
        </p:nvGrpSpPr>
        <p:grpSpPr bwMode="auto">
          <a:xfrm>
            <a:off x="1648594" y="1994681"/>
            <a:ext cx="5199062" cy="4886325"/>
            <a:chOff x="799" y="1094"/>
            <a:chExt cx="2868" cy="2792"/>
          </a:xfrm>
        </p:grpSpPr>
        <p:pic>
          <p:nvPicPr>
            <p:cNvPr id="22547" name="Oval 5"/>
            <p:cNvPicPr>
              <a:picLocks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9" y="1094"/>
              <a:ext cx="2868" cy="27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48" name="Text Box 6"/>
            <p:cNvSpPr txBox="1">
              <a:spLocks noChangeArrowheads="1"/>
            </p:cNvSpPr>
            <p:nvPr/>
          </p:nvSpPr>
          <p:spPr bwMode="auto">
            <a:xfrm>
              <a:off x="1242" y="1511"/>
              <a:ext cx="1980" cy="1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2870" tIns="51435" rIns="102870" bIns="51435" anchor="ctr"/>
            <a:lstStyle>
              <a:lvl1pPr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sz="2700" b="0" i="0">
                <a:solidFill>
                  <a:srgbClr val="FFFFFF"/>
                </a:solidFill>
              </a:endParaRPr>
            </a:p>
          </p:txBody>
        </p:sp>
      </p:grpSp>
      <p:sp>
        <p:nvSpPr>
          <p:cNvPr id="22533" name="Text Box 8"/>
          <p:cNvSpPr txBox="1">
            <a:spLocks noChangeArrowheads="1"/>
          </p:cNvSpPr>
          <p:nvPr/>
        </p:nvSpPr>
        <p:spPr bwMode="auto">
          <a:xfrm>
            <a:off x="2752725" y="2352675"/>
            <a:ext cx="3086100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800" i="0" dirty="0" smtClean="0">
                <a:solidFill>
                  <a:schemeClr val="bg1"/>
                </a:solidFill>
              </a:rPr>
              <a:t>6579,0 </a:t>
            </a:r>
            <a:r>
              <a:rPr lang="ru-RU" sz="2800" i="0" dirty="0">
                <a:solidFill>
                  <a:schemeClr val="bg1"/>
                </a:solidFill>
              </a:rPr>
              <a:t>тыс. руб.</a:t>
            </a:r>
          </a:p>
        </p:txBody>
      </p:sp>
      <p:grpSp>
        <p:nvGrpSpPr>
          <p:cNvPr id="22534" name="Oval 6"/>
          <p:cNvGrpSpPr>
            <a:grpSpLocks/>
          </p:cNvGrpSpPr>
          <p:nvPr/>
        </p:nvGrpSpPr>
        <p:grpSpPr bwMode="auto">
          <a:xfrm>
            <a:off x="2124075" y="3790950"/>
            <a:ext cx="2736850" cy="2676525"/>
            <a:chOff x="1044" y="2231"/>
            <a:chExt cx="1329" cy="1475"/>
          </a:xfrm>
        </p:grpSpPr>
        <p:pic>
          <p:nvPicPr>
            <p:cNvPr id="22545" name="Oval 6"/>
            <p:cNvPicPr>
              <a:picLocks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4" y="2231"/>
              <a:ext cx="1329" cy="1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46" name="Text Box 10"/>
            <p:cNvSpPr txBox="1">
              <a:spLocks noChangeArrowheads="1"/>
            </p:cNvSpPr>
            <p:nvPr/>
          </p:nvSpPr>
          <p:spPr bwMode="auto">
            <a:xfrm>
              <a:off x="1265" y="2456"/>
              <a:ext cx="890" cy="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2870" tIns="51435" rIns="102870" bIns="51435" anchor="ctr"/>
            <a:lstStyle>
              <a:lvl1pPr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sz="2700" b="0" i="0">
                <a:solidFill>
                  <a:srgbClr val="FFFFFF"/>
                </a:solidFill>
              </a:endParaRPr>
            </a:p>
          </p:txBody>
        </p:sp>
      </p:grp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2176463" y="4602163"/>
            <a:ext cx="2566987" cy="10271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400" i="0" dirty="0" smtClean="0">
                <a:solidFill>
                  <a:schemeClr val="bg1"/>
                </a:solidFill>
              </a:rPr>
              <a:t>3950,6</a:t>
            </a:r>
          </a:p>
          <a:p>
            <a:pPr eaLnBrk="1" hangingPunct="1">
              <a:spcBef>
                <a:spcPct val="50000"/>
              </a:spcBef>
            </a:pPr>
            <a:r>
              <a:rPr lang="ru-RU" sz="2400" i="0" dirty="0" smtClean="0">
                <a:solidFill>
                  <a:schemeClr val="bg1"/>
                </a:solidFill>
              </a:rPr>
              <a:t> </a:t>
            </a:r>
            <a:r>
              <a:rPr lang="ru-RU" sz="2400" i="0" dirty="0">
                <a:solidFill>
                  <a:schemeClr val="bg1"/>
                </a:solidFill>
              </a:rPr>
              <a:t>тыс. руб.</a:t>
            </a:r>
          </a:p>
        </p:txBody>
      </p:sp>
      <p:grpSp>
        <p:nvGrpSpPr>
          <p:cNvPr id="22536" name="Rectangle 9"/>
          <p:cNvGrpSpPr>
            <a:grpSpLocks/>
          </p:cNvGrpSpPr>
          <p:nvPr/>
        </p:nvGrpSpPr>
        <p:grpSpPr bwMode="auto">
          <a:xfrm>
            <a:off x="7281863" y="2406650"/>
            <a:ext cx="368300" cy="347663"/>
            <a:chOff x="4017" y="1375"/>
            <a:chExt cx="203" cy="199"/>
          </a:xfrm>
        </p:grpSpPr>
        <p:pic>
          <p:nvPicPr>
            <p:cNvPr id="22543" name="Rectangle 9"/>
            <p:cNvPicPr>
              <a:picLocks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7" y="1375"/>
              <a:ext cx="203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44" name="Text Box 14"/>
            <p:cNvSpPr txBox="1">
              <a:spLocks noChangeArrowheads="1"/>
            </p:cNvSpPr>
            <p:nvPr/>
          </p:nvSpPr>
          <p:spPr bwMode="auto">
            <a:xfrm>
              <a:off x="4050" y="1395"/>
              <a:ext cx="136" cy="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2870" tIns="51435" rIns="102870" bIns="51435" anchor="ctr"/>
            <a:lstStyle>
              <a:lvl1pPr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sz="2700" b="0" i="0">
                <a:solidFill>
                  <a:srgbClr val="FFFFFF"/>
                </a:solidFill>
              </a:endParaRPr>
            </a:p>
          </p:txBody>
        </p:sp>
      </p:grpSp>
      <p:grpSp>
        <p:nvGrpSpPr>
          <p:cNvPr id="22537" name="Rectangle 10"/>
          <p:cNvGrpSpPr>
            <a:grpSpLocks/>
          </p:cNvGrpSpPr>
          <p:nvPr/>
        </p:nvGrpSpPr>
        <p:grpSpPr bwMode="auto">
          <a:xfrm>
            <a:off x="7281863" y="3433763"/>
            <a:ext cx="368300" cy="357187"/>
            <a:chOff x="4017" y="1962"/>
            <a:chExt cx="203" cy="204"/>
          </a:xfrm>
        </p:grpSpPr>
        <p:pic>
          <p:nvPicPr>
            <p:cNvPr id="22541" name="Rectangle 10"/>
            <p:cNvPicPr>
              <a:picLocks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7" y="1962"/>
              <a:ext cx="203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42" name="Text Box 17"/>
            <p:cNvSpPr txBox="1">
              <a:spLocks noChangeArrowheads="1"/>
            </p:cNvSpPr>
            <p:nvPr/>
          </p:nvSpPr>
          <p:spPr bwMode="auto">
            <a:xfrm>
              <a:off x="4050" y="1980"/>
              <a:ext cx="135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02870" tIns="51435" rIns="102870" bIns="51435" anchor="ctr"/>
            <a:lstStyle>
              <a:lvl1pPr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1025525"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1025525" eaLnBrk="0" fontAlgn="base" hangingPunct="0">
                <a:spcBef>
                  <a:spcPct val="0"/>
                </a:spcBef>
                <a:spcAft>
                  <a:spcPct val="0"/>
                </a:spcAft>
                <a:defRPr sz="1600" b="1" i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ru-RU" sz="2700" b="0" i="0">
                <a:solidFill>
                  <a:srgbClr val="FFFFFF"/>
                </a:solidFill>
              </a:endParaRPr>
            </a:p>
          </p:txBody>
        </p:sp>
      </p:grpSp>
      <p:sp>
        <p:nvSpPr>
          <p:cNvPr id="22538" name="Text Box 11"/>
          <p:cNvSpPr txBox="1">
            <a:spLocks noChangeArrowheads="1"/>
          </p:cNvSpPr>
          <p:nvPr/>
        </p:nvSpPr>
        <p:spPr bwMode="auto">
          <a:xfrm>
            <a:off x="7748588" y="2362200"/>
            <a:ext cx="2151062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i="0" dirty="0"/>
              <a:t>Общий объём доходов</a:t>
            </a:r>
          </a:p>
        </p:txBody>
      </p:sp>
      <p:sp>
        <p:nvSpPr>
          <p:cNvPr id="22539" name="Text Box 12"/>
          <p:cNvSpPr txBox="1">
            <a:spLocks noChangeArrowheads="1"/>
          </p:cNvSpPr>
          <p:nvPr/>
        </p:nvSpPr>
        <p:spPr bwMode="auto">
          <a:xfrm>
            <a:off x="7831138" y="3382963"/>
            <a:ext cx="2446337" cy="133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i="0" dirty="0"/>
              <a:t>Налоговые и неналоговые доходы (удельный вес </a:t>
            </a:r>
            <a:r>
              <a:rPr lang="ru-RU" sz="2000" i="0" dirty="0" smtClean="0"/>
              <a:t>58,6%)</a:t>
            </a:r>
            <a:endParaRPr lang="ru-RU" sz="2000" i="0" dirty="0"/>
          </a:p>
        </p:txBody>
      </p:sp>
      <p:sp>
        <p:nvSpPr>
          <p:cNvPr id="22540" name="TextBox 11"/>
          <p:cNvSpPr txBox="1">
            <a:spLocks noChangeArrowheads="1"/>
          </p:cNvSpPr>
          <p:nvPr/>
        </p:nvSpPr>
        <p:spPr bwMode="auto">
          <a:xfrm>
            <a:off x="9136063" y="157163"/>
            <a:ext cx="207962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2809" tIns="51404" rIns="102809" bIns="51404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ru-RU" sz="2000" b="0"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0EAB26E-723F-415B-B05D-02B920E726FD}" type="slidenum">
              <a:rPr lang="en-US" sz="1400">
                <a:solidFill>
                  <a:srgbClr val="B5A788"/>
                </a:solidFill>
              </a:rPr>
              <a:pPr/>
              <a:t>7</a:t>
            </a:fld>
            <a:endParaRPr lang="en-US" sz="1400">
              <a:solidFill>
                <a:srgbClr val="B5A788"/>
              </a:solidFill>
            </a:endParaRPr>
          </a:p>
        </p:txBody>
      </p:sp>
      <p:graphicFrame>
        <p:nvGraphicFramePr>
          <p:cNvPr id="2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0873302"/>
              </p:ext>
            </p:extLst>
          </p:nvPr>
        </p:nvGraphicFramePr>
        <p:xfrm>
          <a:off x="614363" y="1358900"/>
          <a:ext cx="9723437" cy="5267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076" name="TextBox 7"/>
          <p:cNvSpPr txBox="1">
            <a:spLocks noChangeArrowheads="1"/>
          </p:cNvSpPr>
          <p:nvPr/>
        </p:nvSpPr>
        <p:spPr bwMode="auto">
          <a:xfrm>
            <a:off x="347663" y="252413"/>
            <a:ext cx="9832975" cy="81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799" tIns="51399" rIns="102799" bIns="51399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altLang="ru-RU" sz="2300" i="0" dirty="0">
                <a:solidFill>
                  <a:srgbClr val="FFFF00"/>
                </a:solidFill>
                <a:cs typeface="Times New Roman" pitchFamily="18" charset="0"/>
              </a:rPr>
              <a:t>Структура налоговых и неналоговых доходов бюджета </a:t>
            </a:r>
            <a:r>
              <a:rPr lang="ru-RU" altLang="ru-RU" sz="2300" i="0" dirty="0" smtClean="0">
                <a:solidFill>
                  <a:srgbClr val="FFFF00"/>
                </a:solidFill>
                <a:cs typeface="Times New Roman" pitchFamily="18" charset="0"/>
              </a:rPr>
              <a:t>Мирненского </a:t>
            </a:r>
            <a:r>
              <a:rPr lang="ru-RU" altLang="ru-RU" sz="2300" i="0" dirty="0">
                <a:solidFill>
                  <a:srgbClr val="FFFF00"/>
                </a:solidFill>
                <a:cs typeface="Times New Roman" pitchFamily="18" charset="0"/>
              </a:rPr>
              <a:t>сельского поселения в </a:t>
            </a:r>
            <a:r>
              <a:rPr lang="ru-RU" altLang="ru-RU" sz="2300" i="0" dirty="0" smtClean="0">
                <a:solidFill>
                  <a:srgbClr val="FFFF00"/>
                </a:solidFill>
                <a:cs typeface="Times New Roman" pitchFamily="18" charset="0"/>
              </a:rPr>
              <a:t>2023 </a:t>
            </a:r>
            <a:r>
              <a:rPr lang="ru-RU" altLang="ru-RU" sz="2300" i="0" dirty="0">
                <a:solidFill>
                  <a:srgbClr val="FFFF00"/>
                </a:solidFill>
                <a:cs typeface="Times New Roman" pitchFamily="18" charset="0"/>
              </a:rPr>
              <a:t>году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445DD1C-0F47-4223-890C-867325DF49A0}" type="slidenum">
              <a:rPr lang="en-US" sz="1400">
                <a:solidFill>
                  <a:srgbClr val="B5A788"/>
                </a:solidFill>
              </a:rPr>
              <a:pPr/>
              <a:t>8</a:t>
            </a:fld>
            <a:endParaRPr lang="en-US" sz="1400">
              <a:solidFill>
                <a:srgbClr val="B5A788"/>
              </a:solidFill>
            </a:endParaRPr>
          </a:p>
        </p:txBody>
      </p:sp>
      <p:graphicFrame>
        <p:nvGraphicFramePr>
          <p:cNvPr id="4098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0006028"/>
              </p:ext>
            </p:extLst>
          </p:nvPr>
        </p:nvGraphicFramePr>
        <p:xfrm>
          <a:off x="1438275" y="1924050"/>
          <a:ext cx="8248650" cy="249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Лист" r:id="rId3" imgW="8086593" imgH="2438556" progId="Excel.Sheet.8">
                  <p:embed/>
                </p:oleObj>
              </mc:Choice>
              <mc:Fallback>
                <p:oleObj name="Лист" r:id="rId3" imgW="8086593" imgH="2438556" progId="Excel.Sheet.8">
                  <p:embed/>
                  <p:pic>
                    <p:nvPicPr>
                      <p:cNvPr id="0" name="Picture 9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275" y="1924050"/>
                        <a:ext cx="8248650" cy="2490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522288" y="587375"/>
            <a:ext cx="9223375" cy="842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799" tIns="51399" rIns="102799" bIns="51399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altLang="ru-RU" sz="2400" i="0" dirty="0">
                <a:solidFill>
                  <a:srgbClr val="FFFF00"/>
                </a:solidFill>
                <a:cs typeface="Times New Roman" pitchFamily="18" charset="0"/>
              </a:rPr>
              <a:t>Динамика собственных доходов бюджета </a:t>
            </a:r>
            <a:r>
              <a:rPr lang="ru-RU" altLang="ru-RU" sz="2400" i="0" dirty="0" smtClean="0">
                <a:solidFill>
                  <a:srgbClr val="FFFF00"/>
                </a:solidFill>
                <a:cs typeface="Times New Roman" pitchFamily="18" charset="0"/>
              </a:rPr>
              <a:t>Мирненского </a:t>
            </a:r>
            <a:r>
              <a:rPr lang="ru-RU" altLang="ru-RU" sz="2400" i="0" dirty="0">
                <a:solidFill>
                  <a:srgbClr val="FFFF00"/>
                </a:solidFill>
                <a:cs typeface="Times New Roman" pitchFamily="18" charset="0"/>
              </a:rPr>
              <a:t>сельского поселения</a:t>
            </a:r>
          </a:p>
        </p:txBody>
      </p:sp>
      <p:sp>
        <p:nvSpPr>
          <p:cNvPr id="4101" name="TextBox 5"/>
          <p:cNvSpPr txBox="1">
            <a:spLocks noChangeArrowheads="1"/>
          </p:cNvSpPr>
          <p:nvPr/>
        </p:nvSpPr>
        <p:spPr bwMode="auto">
          <a:xfrm>
            <a:off x="8004175" y="1847850"/>
            <a:ext cx="1392238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799" tIns="51399" rIns="102799" bIns="51399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altLang="ru-RU" sz="2000" b="0" i="0" dirty="0" smtClean="0">
                <a:solidFill>
                  <a:srgbClr val="000000"/>
                </a:solidFill>
                <a:cs typeface="Times New Roman" pitchFamily="18" charset="0"/>
              </a:rPr>
              <a:t>тыс. </a:t>
            </a:r>
            <a:r>
              <a:rPr lang="ru-RU" altLang="ru-RU" sz="2000" b="0" i="0" dirty="0">
                <a:solidFill>
                  <a:srgbClr val="000000"/>
                </a:solidFill>
                <a:cs typeface="Times New Roman" pitchFamily="18" charset="0"/>
              </a:rPr>
              <a:t>руб</a:t>
            </a:r>
            <a:r>
              <a:rPr lang="ru-RU" altLang="ru-RU" sz="2000" b="0" i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AC5B0A0-8BE3-445C-88D5-256634D7A2BC}" type="slidenum">
              <a:rPr lang="en-US" sz="1400">
                <a:solidFill>
                  <a:srgbClr val="B5A788"/>
                </a:solidFill>
              </a:rPr>
              <a:pPr/>
              <a:t>9</a:t>
            </a:fld>
            <a:endParaRPr lang="en-US" sz="1400">
              <a:solidFill>
                <a:srgbClr val="B5A788"/>
              </a:solidFill>
            </a:endParaRPr>
          </a:p>
        </p:txBody>
      </p:sp>
      <p:graphicFrame>
        <p:nvGraphicFramePr>
          <p:cNvPr id="6146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3625924"/>
              </p:ext>
            </p:extLst>
          </p:nvPr>
        </p:nvGraphicFramePr>
        <p:xfrm>
          <a:off x="1009650" y="1781175"/>
          <a:ext cx="8755063" cy="431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Лист" r:id="rId3" imgW="8334267" imgH="4114800" progId="Excel.Sheet.8">
                  <p:embed/>
                </p:oleObj>
              </mc:Choice>
              <mc:Fallback>
                <p:oleObj name="Лист" r:id="rId3" imgW="8334267" imgH="4114800" progId="Excel.Sheet.8">
                  <p:embed/>
                  <p:pic>
                    <p:nvPicPr>
                      <p:cNvPr id="0" name="Picture 9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1781175"/>
                        <a:ext cx="8755063" cy="4319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8" name="TextBox 5"/>
          <p:cNvSpPr txBox="1">
            <a:spLocks noChangeArrowheads="1"/>
          </p:cNvSpPr>
          <p:nvPr/>
        </p:nvSpPr>
        <p:spPr bwMode="auto">
          <a:xfrm>
            <a:off x="684213" y="828675"/>
            <a:ext cx="9223375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799" tIns="51399" rIns="102799" bIns="51399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altLang="ru-RU" sz="2800" i="0" dirty="0">
                <a:solidFill>
                  <a:srgbClr val="FFFF00"/>
                </a:solidFill>
                <a:cs typeface="Times New Roman" pitchFamily="18" charset="0"/>
              </a:rPr>
              <a:t>Безвозмездные поступления из областного бюджета в </a:t>
            </a:r>
            <a:r>
              <a:rPr lang="ru-RU" altLang="ru-RU" sz="2800" i="0" dirty="0" smtClean="0">
                <a:solidFill>
                  <a:srgbClr val="FFFF00"/>
                </a:solidFill>
                <a:cs typeface="Times New Roman" pitchFamily="18" charset="0"/>
              </a:rPr>
              <a:t>2021-2023 </a:t>
            </a:r>
            <a:r>
              <a:rPr lang="ru-RU" altLang="ru-RU" sz="2800" i="0" dirty="0">
                <a:solidFill>
                  <a:srgbClr val="FFFF00"/>
                </a:solidFill>
                <a:cs typeface="Times New Roman" pitchFamily="18" charset="0"/>
              </a:rPr>
              <a:t>году</a:t>
            </a:r>
          </a:p>
        </p:txBody>
      </p:sp>
      <p:sp>
        <p:nvSpPr>
          <p:cNvPr id="6149" name="TextBox 6"/>
          <p:cNvSpPr txBox="1">
            <a:spLocks noChangeArrowheads="1"/>
          </p:cNvSpPr>
          <p:nvPr/>
        </p:nvSpPr>
        <p:spPr bwMode="auto">
          <a:xfrm>
            <a:off x="8004175" y="1847850"/>
            <a:ext cx="1392238" cy="4111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799" tIns="51399" rIns="102799" bIns="51399">
            <a:spAutoFit/>
          </a:bodyPr>
          <a:lstStyle>
            <a:lvl1pPr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 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altLang="ru-RU" sz="2000" b="0" i="0" dirty="0" smtClean="0">
                <a:solidFill>
                  <a:schemeClr val="bg1"/>
                </a:solidFill>
                <a:cs typeface="Times New Roman" pitchFamily="18" charset="0"/>
              </a:rPr>
              <a:t>тыс.  </a:t>
            </a:r>
            <a:r>
              <a:rPr lang="ru-RU" altLang="ru-RU" sz="2000" b="0" i="0" dirty="0">
                <a:solidFill>
                  <a:schemeClr val="bg1"/>
                </a:solidFill>
                <a:cs typeface="Times New Roman" pitchFamily="18" charset="0"/>
              </a:rPr>
              <a:t>руб</a:t>
            </a:r>
            <a:r>
              <a:rPr lang="ru-RU" altLang="ru-RU" sz="2000" b="0" i="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13161</TotalTime>
  <Words>615</Words>
  <Application>Microsoft Office PowerPoint</Application>
  <PresentationFormat>Произвольный</PresentationFormat>
  <Paragraphs>192</Paragraphs>
  <Slides>13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6" baseType="lpstr">
      <vt:lpstr>Arial</vt:lpstr>
      <vt:lpstr>Calibri</vt:lpstr>
      <vt:lpstr>Candara</vt:lpstr>
      <vt:lpstr>Centaur</vt:lpstr>
      <vt:lpstr>Century</vt:lpstr>
      <vt:lpstr>Century Gothic</vt:lpstr>
      <vt:lpstr>Corbel</vt:lpstr>
      <vt:lpstr>Times New Roman</vt:lpstr>
      <vt:lpstr>Verdana</vt:lpstr>
      <vt:lpstr>Wingdings 2</vt:lpstr>
      <vt:lpstr>Яркая</vt:lpstr>
      <vt:lpstr>Лист Microsoft Excel 97–2003</vt:lpstr>
      <vt:lpstr>Лист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Доходы бюджета Мирненского сельского поселения за 2023 год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Расходы бюджета Мирненского сельского поселения,  формируемые в рамках муниципальных программ Мирненского сельского поселения, и непрограммные расходы          2022                         2023</vt:lpstr>
      <vt:lpstr>Презентация PowerPoint</vt:lpstr>
    </vt:vector>
  </TitlesOfParts>
  <Company>mfsk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krkokv</dc:creator>
  <cp:lastModifiedBy>user</cp:lastModifiedBy>
  <cp:revision>927</cp:revision>
  <cp:lastPrinted>2015-05-07T06:40:50Z</cp:lastPrinted>
  <dcterms:created xsi:type="dcterms:W3CDTF">2006-03-13T15:04:37Z</dcterms:created>
  <dcterms:modified xsi:type="dcterms:W3CDTF">2025-01-20T12:11:46Z</dcterms:modified>
</cp:coreProperties>
</file>