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8" r:id="rId3"/>
    <p:sldId id="265" r:id="rId4"/>
    <p:sldId id="269" r:id="rId5"/>
    <p:sldId id="271" r:id="rId6"/>
    <p:sldId id="261" r:id="rId7"/>
    <p:sldId id="262" r:id="rId8"/>
    <p:sldId id="263" r:id="rId9"/>
    <p:sldId id="267" r:id="rId10"/>
    <p:sldId id="264" r:id="rId11"/>
    <p:sldId id="266" r:id="rId12"/>
    <p:sldId id="270" r:id="rId13"/>
    <p:sldId id="272" r:id="rId14"/>
    <p:sldId id="268" r:id="rId15"/>
    <p:sldId id="273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66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293679490157659"/>
          <c:y val="3.9538948223200004E-2"/>
          <c:w val="0.87942627586833788"/>
          <c:h val="0.8714597149291704"/>
        </c:manualLayout>
      </c:layout>
      <c:barChart>
        <c:barDir val="col"/>
        <c:grouping val="stacked"/>
        <c:varyColors val="0"/>
        <c:ser>
          <c:idx val="1"/>
          <c:order val="0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invertIfNegative val="0"/>
          <c:cat>
            <c:numRef>
              <c:f>Лист1!$A$2:$A$5</c:f>
              <c:numCache>
                <c:formatCode>General</c:formatCode>
                <c:ptCount val="4"/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Лист1!$C$2:$C$5</c:f>
              <c:numCache>
                <c:formatCode>General</c:formatCode>
                <c:ptCount val="4"/>
                <c:pt idx="1">
                  <c:v>6110.6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83-49EB-BE6F-E8462CA3A52F}"/>
            </c:ext>
          </c:extLst>
        </c:ser>
        <c:ser>
          <c:idx val="2"/>
          <c:order val="1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invertIfNegative val="0"/>
          <c:cat>
            <c:numRef>
              <c:f>Лист1!$A$2:$A$5</c:f>
              <c:numCache>
                <c:formatCode>General</c:formatCode>
                <c:ptCount val="4"/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Лист1!$D$2:$D$5</c:f>
              <c:numCache>
                <c:formatCode>General</c:formatCode>
                <c:ptCount val="4"/>
                <c:pt idx="2">
                  <c:v>5632.3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383-49EB-BE6F-E8462CA3A52F}"/>
            </c:ext>
          </c:extLst>
        </c:ser>
        <c:ser>
          <c:idx val="3"/>
          <c:order val="2"/>
          <c:tx>
            <c:strRef>
              <c:f>Лист1!$E$1</c:f>
              <c:strCache>
                <c:ptCount val="1"/>
                <c:pt idx="0">
                  <c:v>Ряд 4</c:v>
                </c:pt>
              </c:strCache>
            </c:strRef>
          </c:tx>
          <c:invertIfNegative val="0"/>
          <c:cat>
            <c:numRef>
              <c:f>Лист1!$A$2:$A$5</c:f>
              <c:numCache>
                <c:formatCode>General</c:formatCode>
                <c:ptCount val="4"/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Лист1!$E$2:$E$5</c:f>
              <c:numCache>
                <c:formatCode>General</c:formatCode>
                <c:ptCount val="4"/>
                <c:pt idx="3">
                  <c:v>5533.6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383-49EB-BE6F-E8462CA3A5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29197952"/>
        <c:axId val="129199488"/>
      </c:barChart>
      <c:catAx>
        <c:axId val="12919795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29199488"/>
        <c:crosses val="autoZero"/>
        <c:auto val="1"/>
        <c:lblAlgn val="ctr"/>
        <c:lblOffset val="100"/>
        <c:noMultiLvlLbl val="0"/>
      </c:catAx>
      <c:valAx>
        <c:axId val="12919948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91979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4578171112505249E-2"/>
          <c:y val="3.7787611739412676E-2"/>
          <c:w val="0.65873399573963398"/>
          <c:h val="0.8797197060382475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Налоги НДФЛ,доходы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1">
                  <c:v>2024 г.</c:v>
                </c:pt>
                <c:pt idx="2">
                  <c:v>2025 г.</c:v>
                </c:pt>
                <c:pt idx="3">
                  <c:v>2026 г.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1">
                  <c:v>320.10000000000002</c:v>
                </c:pt>
                <c:pt idx="2">
                  <c:v>296.7</c:v>
                </c:pt>
                <c:pt idx="3">
                  <c:v>253.2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46-4311-A85A-DB450759FB2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Налог на имущество физ. Лиц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1">
                  <c:v>2024 г.</c:v>
                </c:pt>
                <c:pt idx="2">
                  <c:v>2025 г.</c:v>
                </c:pt>
                <c:pt idx="3">
                  <c:v>2026 г.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1">
                  <c:v>139.5</c:v>
                </c:pt>
                <c:pt idx="2">
                  <c:v>146.5</c:v>
                </c:pt>
                <c:pt idx="3">
                  <c:v>153.30000000000001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746-4311-A85A-DB450759FB29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Единый сельскохозяйственный налог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1">
                  <c:v>2024 г.</c:v>
                </c:pt>
                <c:pt idx="2">
                  <c:v>2025 г.</c:v>
                </c:pt>
                <c:pt idx="3">
                  <c:v>2026 г.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1">
                  <c:v>1283</c:v>
                </c:pt>
                <c:pt idx="2">
                  <c:v>1334.3</c:v>
                </c:pt>
                <c:pt idx="3">
                  <c:v>1387.7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746-4311-A85A-DB450759FB29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Земельный налог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1">
                  <c:v>2024 г.</c:v>
                </c:pt>
                <c:pt idx="2">
                  <c:v>2025 г.</c:v>
                </c:pt>
                <c:pt idx="3">
                  <c:v>2026 г.</c:v>
                </c:pt>
              </c:strCache>
            </c:strRef>
          </c:cat>
          <c:val>
            <c:numRef>
              <c:f>Лист1!$E$2:$E$5</c:f>
              <c:numCache>
                <c:formatCode>General</c:formatCode>
                <c:ptCount val="4"/>
                <c:pt idx="1">
                  <c:v>1994.9</c:v>
                </c:pt>
                <c:pt idx="2">
                  <c:v>2017.8</c:v>
                </c:pt>
                <c:pt idx="3">
                  <c:v>2032.6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746-4311-A85A-DB450759FB29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Гос.пошлина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1">
                  <c:v>2024 г.</c:v>
                </c:pt>
                <c:pt idx="2">
                  <c:v>2025 г.</c:v>
                </c:pt>
                <c:pt idx="3">
                  <c:v>2026 г.</c:v>
                </c:pt>
              </c:strCache>
            </c:strRef>
          </c:cat>
          <c:val>
            <c:numRef>
              <c:f>Лист1!$F$2:$F$5</c:f>
              <c:numCache>
                <c:formatCode>General</c:formatCode>
                <c:ptCount val="4"/>
                <c:pt idx="1">
                  <c:v>2.6</c:v>
                </c:pt>
                <c:pt idx="2">
                  <c:v>2.7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746-4311-A85A-DB450759FB29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Доходы от импользования имущества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1">
                  <c:v>2024 г.</c:v>
                </c:pt>
                <c:pt idx="2">
                  <c:v>2025 г.</c:v>
                </c:pt>
                <c:pt idx="3">
                  <c:v>2026 г.</c:v>
                </c:pt>
              </c:strCache>
            </c:strRef>
          </c:cat>
          <c:val>
            <c:numRef>
              <c:f>Лист1!$G$2:$G$5</c:f>
              <c:numCache>
                <c:formatCode>General</c:formatCode>
                <c:ptCount val="4"/>
                <c:pt idx="1">
                  <c:v>7.1</c:v>
                </c:pt>
                <c:pt idx="2">
                  <c:v>7.1</c:v>
                </c:pt>
                <c:pt idx="3">
                  <c:v>7.1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746-4311-A85A-DB450759FB29}"/>
            </c:ext>
          </c:extLst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Штрафы, санкции, возмещения ущерба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1">
                  <c:v>2024 г.</c:v>
                </c:pt>
                <c:pt idx="2">
                  <c:v>2025 г.</c:v>
                </c:pt>
                <c:pt idx="3">
                  <c:v>2026 г.</c:v>
                </c:pt>
              </c:strCache>
            </c:strRef>
          </c:cat>
          <c:val>
            <c:numRef>
              <c:f>Лист1!$H$2:$H$5</c:f>
              <c:numCache>
                <c:formatCode>General</c:formatCode>
                <c:ptCount val="4"/>
                <c:pt idx="1">
                  <c:v>3.6</c:v>
                </c:pt>
                <c:pt idx="2">
                  <c:v>3.7</c:v>
                </c:pt>
                <c:pt idx="3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746-4311-A85A-DB450759FB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81009792"/>
        <c:axId val="181916800"/>
        <c:axId val="0"/>
      </c:bar3DChart>
      <c:catAx>
        <c:axId val="1810097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81916800"/>
        <c:crosses val="autoZero"/>
        <c:auto val="1"/>
        <c:lblAlgn val="ctr"/>
        <c:lblOffset val="100"/>
        <c:noMultiLvlLbl val="0"/>
      </c:catAx>
      <c:valAx>
        <c:axId val="1819168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81009792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3"/>
        <c:txPr>
          <a:bodyPr/>
          <a:lstStyle/>
          <a:p>
            <a:pPr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4"/>
        <c:txPr>
          <a:bodyPr/>
          <a:lstStyle/>
          <a:p>
            <a:pPr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5"/>
        <c:txPr>
          <a:bodyPr/>
          <a:lstStyle/>
          <a:p>
            <a:pPr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6"/>
        <c:txPr>
          <a:bodyPr/>
          <a:lstStyle/>
          <a:p>
            <a:pPr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ayout>
        <c:manualLayout>
          <c:xMode val="edge"/>
          <c:yMode val="edge"/>
          <c:x val="0.75062100590686265"/>
          <c:y val="2.3340025787163602E-2"/>
          <c:w val="0.24868313728569891"/>
          <c:h val="0.97665984917944204"/>
        </c:manualLayout>
      </c:layout>
      <c:overlay val="0"/>
      <c:spPr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c:spPr>
      <c:txPr>
        <a:bodyPr/>
        <a:lstStyle/>
        <a:p>
          <a:pPr>
            <a:defRPr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1"/>
          <c:order val="0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1">
                  <c:v>2023 г.</c:v>
                </c:pt>
                <c:pt idx="2">
                  <c:v>2024 г.</c:v>
                </c:pt>
                <c:pt idx="3">
                  <c:v>2025 г.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1">
                  <c:v>6110.6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A28-4A63-9849-0AD21A9FCFE9}"/>
            </c:ext>
          </c:extLst>
        </c:ser>
        <c:ser>
          <c:idx val="2"/>
          <c:order val="1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1">
                  <c:v>2023 г.</c:v>
                </c:pt>
                <c:pt idx="2">
                  <c:v>2024 г.</c:v>
                </c:pt>
                <c:pt idx="3">
                  <c:v>2025 г.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2">
                  <c:v>5632.2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A28-4A63-9849-0AD21A9FCFE9}"/>
            </c:ext>
          </c:extLst>
        </c:ser>
        <c:ser>
          <c:idx val="3"/>
          <c:order val="2"/>
          <c:tx>
            <c:strRef>
              <c:f>Лист1!$E$1</c:f>
              <c:strCache>
                <c:ptCount val="1"/>
                <c:pt idx="0">
                  <c:v>Ряд 4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1">
                  <c:v>2023 г.</c:v>
                </c:pt>
                <c:pt idx="2">
                  <c:v>2024 г.</c:v>
                </c:pt>
                <c:pt idx="3">
                  <c:v>2025 г.</c:v>
                </c:pt>
              </c:strCache>
            </c:strRef>
          </c:cat>
          <c:val>
            <c:numRef>
              <c:f>Лист1!$E$2:$E$5</c:f>
              <c:numCache>
                <c:formatCode>General</c:formatCode>
                <c:ptCount val="4"/>
                <c:pt idx="3">
                  <c:v>5533.6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A28-4A63-9849-0AD21A9FCF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81954048"/>
        <c:axId val="181955584"/>
      </c:barChart>
      <c:catAx>
        <c:axId val="1819540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81955584"/>
        <c:crosses val="autoZero"/>
        <c:auto val="1"/>
        <c:lblAlgn val="ctr"/>
        <c:lblOffset val="100"/>
        <c:noMultiLvlLbl val="0"/>
      </c:catAx>
      <c:valAx>
        <c:axId val="1819555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819540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6F2C57-D4E6-4585-AE20-A8A0F1C0241B}" type="datetimeFigureOut">
              <a:rPr lang="ru-RU" smtClean="0"/>
              <a:pPr/>
              <a:t>20.01.2025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A8701B-752D-4BE0-9DF8-2D3459FB12D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9428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A8701B-752D-4BE0-9DF8-2D3459FB12D5}" type="slidenum">
              <a:rPr lang="ru-RU" smtClean="0"/>
              <a:pPr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41489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A8701B-752D-4BE0-9DF8-2D3459FB12D5}" type="slidenum">
              <a:rPr lang="ru-RU" smtClean="0"/>
              <a:pPr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79018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A8701B-752D-4BE0-9DF8-2D3459FB12D5}" type="slidenum">
              <a:rPr lang="ru-RU" smtClean="0"/>
              <a:pPr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5517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C:\Users\Хеда\Desktop\NHigCjuNMj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39944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1643050"/>
            <a:ext cx="8572528" cy="1167743"/>
          </a:xfrm>
        </p:spPr>
        <p:txBody>
          <a:bodyPr>
            <a:no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ru-RU" sz="32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БЮДЖЕТ </a:t>
            </a:r>
            <a:br>
              <a:rPr lang="ru-RU" sz="32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0504D">
                    <a:lumMod val="75000"/>
                  </a:srgbClr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Мирненского</a:t>
            </a:r>
            <a:r>
              <a:rPr lang="ru-RU" sz="32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0504D">
                    <a:lumMod val="75000"/>
                  </a:srgbClr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 сельского поселения Дубовского района </a:t>
            </a:r>
            <a:r>
              <a:rPr lang="ru-RU" altLang="ru-RU" sz="3200" b="1" dirty="0" smtClean="0">
                <a:solidFill>
                  <a:srgbClr val="C0504D">
                    <a:lumMod val="75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 на </a:t>
            </a:r>
            <a:r>
              <a:rPr lang="ru-RU" altLang="ru-RU" sz="3200" b="1" dirty="0" smtClean="0">
                <a:solidFill>
                  <a:srgbClr val="C0504D">
                    <a:lumMod val="75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2024 </a:t>
            </a:r>
            <a:r>
              <a:rPr lang="ru-RU" altLang="ru-RU" sz="3200" b="1" dirty="0" smtClean="0">
                <a:solidFill>
                  <a:srgbClr val="C0504D">
                    <a:lumMod val="75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год и на плановый период </a:t>
            </a:r>
            <a:r>
              <a:rPr lang="ru-RU" altLang="ru-RU" sz="3200" b="1" dirty="0" smtClean="0">
                <a:solidFill>
                  <a:srgbClr val="C0504D">
                    <a:lumMod val="75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2025 </a:t>
            </a:r>
            <a:r>
              <a:rPr lang="ru-RU" altLang="ru-RU" sz="3200" b="1" dirty="0" smtClean="0">
                <a:solidFill>
                  <a:srgbClr val="C0504D">
                    <a:lumMod val="75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и </a:t>
            </a:r>
            <a:r>
              <a:rPr lang="ru-RU" altLang="ru-RU" sz="3200" b="1" dirty="0" smtClean="0">
                <a:solidFill>
                  <a:srgbClr val="C0504D">
                    <a:lumMod val="75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2026 </a:t>
            </a:r>
            <a:r>
              <a:rPr lang="ru-RU" altLang="ru-RU" sz="3200" b="1" dirty="0" smtClean="0">
                <a:solidFill>
                  <a:srgbClr val="C0504D">
                    <a:lumMod val="75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годов</a:t>
            </a:r>
            <a:r>
              <a:rPr lang="ru-RU" altLang="ru-RU" sz="3000" b="1" dirty="0" smtClean="0">
                <a:solidFill>
                  <a:srgbClr val="C0504D">
                    <a:lumMod val="75000"/>
                  </a:srgbClr>
                </a:solidFill>
                <a:latin typeface="Calibri" pitchFamily="34" charset="0"/>
                <a:ea typeface="+mn-ea"/>
                <a:cs typeface="+mn-cs"/>
              </a:rPr>
              <a:t/>
            </a:r>
            <a:br>
              <a:rPr lang="ru-RU" altLang="ru-RU" sz="3000" b="1" dirty="0" smtClean="0">
                <a:solidFill>
                  <a:srgbClr val="C0504D">
                    <a:lumMod val="75000"/>
                  </a:srgbClr>
                </a:solidFill>
                <a:latin typeface="Calibri" pitchFamily="34" charset="0"/>
                <a:ea typeface="+mn-ea"/>
                <a:cs typeface="+mn-cs"/>
              </a:rPr>
            </a:br>
            <a:endParaRPr lang="ru-RU" sz="66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V="1">
            <a:off x="0" y="6857999"/>
            <a:ext cx="9144000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1026" name="AutoShape 2" descr="https://pp.userapi.com/c834402/v834402831/40943/NHigCjuNMjo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028" name="AutoShape 4" descr="https://pp.userapi.com/c834402/v834402831/40943/NHigCjuNMjo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9510911"/>
              </p:ext>
            </p:extLst>
          </p:nvPr>
        </p:nvGraphicFramePr>
        <p:xfrm>
          <a:off x="35497" y="1122680"/>
          <a:ext cx="8751345" cy="5430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040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30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44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15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2024</a:t>
                      </a:r>
                      <a:r>
                        <a:rPr lang="ru-RU" sz="1400" baseline="0" dirty="0" smtClean="0"/>
                        <a:t> </a:t>
                      </a:r>
                      <a:r>
                        <a:rPr lang="ru-RU" sz="1400" baseline="0" dirty="0" smtClean="0"/>
                        <a:t>г.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2025 </a:t>
                      </a:r>
                      <a:r>
                        <a:rPr lang="ru-RU" sz="1400" dirty="0" smtClean="0"/>
                        <a:t>г.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2026г</a:t>
                      </a:r>
                      <a:r>
                        <a:rPr lang="ru-RU" sz="1400" dirty="0" smtClean="0"/>
                        <a:t>.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9848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РАСХОДЫ, всего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6520,3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5950,7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5805,4</a:t>
                      </a:r>
                      <a:endParaRPr lang="ru-RU" sz="1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076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в том числе: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600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Общегосударственные вопросы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4774,6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4501,3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4340,5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92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Национальная оборона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153,5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168,7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184,2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448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Национальная безопасность и правоохранительная деятельность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11,5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11,0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11,0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Национальная экономика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48,4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48,4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48,4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Жилищно-коммунальное хозяйство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265,9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285,1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285,1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4496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Образование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5,0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10,0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296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Культура, кинематография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1166,4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851,7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851,7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296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Здравоохранение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9432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Социальная политика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91,0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70,5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70,5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2664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Физическая культура и спорт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4,0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5388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Средства массовой информации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81136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Обслуживание государственного и муниципального долга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49588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Межбюджетные трансферты общего характера бюджетам бюджетной системы РФ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48,3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48,3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48,3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0" y="0"/>
            <a:ext cx="91440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ОБЪЕМ РАСХОДОВ БЮДЖЕТА МИРНЕНСКОГО СЕЛЬСКОГО ПОСЕЛЕНИЯ НА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2024-2025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ГОДЫ (тыс.рублей)</a:t>
            </a:r>
          </a:p>
          <a:p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Хеда\Desktop\PgaFVynhyzU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409803727"/>
              </p:ext>
            </p:extLst>
          </p:nvPr>
        </p:nvGraphicFramePr>
        <p:xfrm>
          <a:off x="899592" y="1340768"/>
          <a:ext cx="7272808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259632" y="476672"/>
            <a:ext cx="74523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2400" b="0" i="0" u="none" strike="noStrike" kern="1200" cap="none" spc="0" baseline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200" dirty="0" smtClean="0"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ДИНАМИКА </a:t>
            </a:r>
            <a:r>
              <a:rPr lang="ru-RU" sz="2200" dirty="0" smtClean="0"/>
              <a:t> РАСХОДОВ БЮДЖЕТА МИРНЕНСКОГО СЕЛЬСКОГО ПОСЕЛЕНИЯ НА 2023-2025 ГОДЫ (ТЫС.РУБ.)</a:t>
            </a:r>
            <a:endParaRPr lang="ru-RU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Хеда\Desktop\PgaFVynhyzU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70992" y="260648"/>
            <a:ext cx="9073008" cy="1446550"/>
          </a:xfrm>
          <a:prstGeom prst="rect">
            <a:avLst/>
          </a:prstGeom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Распределение бюджетных ассигнований по муниципальным программам </a:t>
            </a:r>
            <a:r>
              <a:rPr lang="ru-RU" sz="2200" b="1" cap="all" dirty="0" err="1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Мирненского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 сельского поселения и непрограммным направлениям деятельности на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2024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год и на плановый период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2025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и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2026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годов (Тыс.руб.)</a:t>
            </a:r>
            <a:endParaRPr lang="ru-RU" sz="2200" b="1" cap="all" dirty="0">
              <a:ln w="0"/>
              <a:solidFill>
                <a:schemeClr val="tx2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3065379"/>
              </p:ext>
            </p:extLst>
          </p:nvPr>
        </p:nvGraphicFramePr>
        <p:xfrm>
          <a:off x="395536" y="1663912"/>
          <a:ext cx="8496945" cy="51034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250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9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91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436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2425">
                <a:tc>
                  <a:txBody>
                    <a:bodyPr/>
                    <a:lstStyle/>
                    <a:p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2024</a:t>
                      </a:r>
                      <a:r>
                        <a:rPr lang="ru-RU" sz="1900" baseline="0" dirty="0" smtClean="0"/>
                        <a:t> </a:t>
                      </a:r>
                      <a:r>
                        <a:rPr lang="ru-RU" sz="1900" baseline="0" dirty="0" smtClean="0"/>
                        <a:t>г.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2025г</a:t>
                      </a:r>
                      <a:r>
                        <a:rPr lang="ru-RU" sz="1900" dirty="0" smtClean="0"/>
                        <a:t>.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2026г</a:t>
                      </a:r>
                      <a:r>
                        <a:rPr lang="ru-RU" sz="1900" dirty="0" smtClean="0"/>
                        <a:t>.</a:t>
                      </a:r>
                      <a:endParaRPr lang="ru-RU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1216">
                <a:tc>
                  <a:txBody>
                    <a:bodyPr/>
                    <a:lstStyle/>
                    <a:p>
                      <a:r>
                        <a:rPr lang="ru-RU" sz="19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ВСЕГО:</a:t>
                      </a:r>
                      <a:endParaRPr lang="ru-RU" sz="19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6998,5</a:t>
                      </a:r>
                      <a:endParaRPr lang="ru-RU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6445,1</a:t>
                      </a:r>
                      <a:endParaRPr lang="ru-RU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6446,5</a:t>
                      </a:r>
                      <a:endParaRPr lang="ru-RU" sz="19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88632">
                <a:tc>
                  <a:txBody>
                    <a:bodyPr/>
                    <a:lstStyle/>
                    <a:p>
                      <a:r>
                        <a:rPr lang="ru-RU" sz="19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"Обеспечение общественного порядка и противодействие преступности"</a:t>
                      </a:r>
                      <a:endParaRPr lang="ru-RU" sz="19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3,0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3,0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3,0</a:t>
                      </a:r>
                      <a:endParaRPr lang="ru-RU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2480">
                <a:tc>
                  <a:txBody>
                    <a:bodyPr/>
                    <a:lstStyle/>
                    <a:p>
                      <a:r>
                        <a:rPr lang="ru-RU" sz="19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"Защита населения и территории</a:t>
                      </a:r>
                    </a:p>
                    <a:p>
                      <a:r>
                        <a:rPr lang="ru-RU" sz="19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от чрезвычайных , ситуаций, обеспечение пожарной безопасности людей на водных объектах на 2019-2030 годы»</a:t>
                      </a:r>
                      <a:endParaRPr lang="ru-RU" sz="19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8,5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8,0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8,0</a:t>
                      </a:r>
                      <a:endParaRPr lang="ru-RU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9560">
                <a:tc>
                  <a:txBody>
                    <a:bodyPr/>
                    <a:lstStyle/>
                    <a:p>
                      <a:r>
                        <a:rPr lang="ru-RU" sz="19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"Развитие культуры на 2019-2030 годы»</a:t>
                      </a:r>
                      <a:endParaRPr lang="ru-RU" sz="19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1166,4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851,7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851,7</a:t>
                      </a:r>
                      <a:endParaRPr lang="ru-RU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1762">
                <a:tc>
                  <a:txBody>
                    <a:bodyPr/>
                    <a:lstStyle/>
                    <a:p>
                      <a:r>
                        <a:rPr lang="ru-RU" sz="19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«Охрана окружающей среды на 2019-2030 годы»</a:t>
                      </a:r>
                      <a:endParaRPr lang="ru-RU" sz="1900" b="1" i="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175,2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9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159,6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9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159,6</a:t>
                      </a:r>
                      <a:endParaRPr lang="ru-RU" sz="1900" dirty="0" smtClean="0"/>
                    </a:p>
                    <a:p>
                      <a:endParaRPr lang="ru-RU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1762">
                <a:tc>
                  <a:txBody>
                    <a:bodyPr/>
                    <a:lstStyle/>
                    <a:p>
                      <a:endParaRPr lang="ru-RU" sz="19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6329337"/>
              </p:ext>
            </p:extLst>
          </p:nvPr>
        </p:nvGraphicFramePr>
        <p:xfrm>
          <a:off x="179512" y="1559405"/>
          <a:ext cx="8676456" cy="62187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418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12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98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636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5251"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2023</a:t>
                      </a:r>
                      <a:r>
                        <a:rPr lang="ru-RU" sz="2000" baseline="0" dirty="0" smtClean="0"/>
                        <a:t> г.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2024г.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2025г.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7870">
                <a:tc>
                  <a:txBody>
                    <a:bodyPr/>
                    <a:lstStyle/>
                    <a:p>
                      <a:r>
                        <a:rPr lang="ru-RU" sz="18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«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Развитие транспортной системы"</a:t>
                      </a:r>
                      <a:endParaRPr lang="ru-RU" sz="18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48,4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48,4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48,4</a:t>
                      </a:r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6080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Программа «Энергосбережение и повышение энергетической эффективности </a:t>
                      </a:r>
                      <a:r>
                        <a:rPr lang="ru-RU" sz="18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на 2019-2030 годы»</a:t>
                      </a:r>
                      <a:endParaRPr lang="ru-RU" sz="18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5,0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5,0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5,0</a:t>
                      </a:r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0503">
                <a:tc>
                  <a:txBody>
                    <a:bodyPr/>
                    <a:lstStyle/>
                    <a:p>
                      <a:r>
                        <a:rPr lang="ru-RU" sz="18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«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Содействие занятости населения»</a:t>
                      </a:r>
                      <a:endParaRPr lang="ru-RU" sz="1800" b="1" i="0" kern="1200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0.0</a:t>
                      </a:r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69400">
                <a:tc>
                  <a:txBody>
                    <a:bodyPr/>
                    <a:lstStyle/>
                    <a:p>
                      <a:r>
                        <a:rPr lang="ru-RU" sz="18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«Обеспечение качественными жилищно-коммунальными услугами населения </a:t>
                      </a:r>
                      <a:r>
                        <a:rPr lang="ru-RU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Мирненского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сельского поселения»</a:t>
                      </a:r>
                      <a:endParaRPr lang="ru-RU" sz="1800" b="1" i="0" kern="1200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85,7</a:t>
                      </a:r>
                      <a:endParaRPr lang="ru-RU" sz="1800" dirty="0" smtClean="0"/>
                    </a:p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120,5</a:t>
                      </a:r>
                      <a:endParaRPr lang="ru-RU" sz="1800" dirty="0" smtClean="0"/>
                    </a:p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120,5</a:t>
                      </a:r>
                      <a:endParaRPr lang="ru-RU" sz="1800" dirty="0" smtClean="0"/>
                    </a:p>
                    <a:p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1518">
                <a:tc>
                  <a:txBody>
                    <a:bodyPr/>
                    <a:lstStyle/>
                    <a:p>
                      <a:r>
                        <a:rPr lang="ru-RU" sz="18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«Развитие физической культуры и спорта»</a:t>
                      </a:r>
                      <a:endParaRPr lang="ru-RU" sz="1800" b="1" i="0" kern="1200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8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4,0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4,0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4,0</a:t>
                      </a:r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11518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«Муниципальная политика»</a:t>
                      </a:r>
                      <a:endParaRPr lang="ru-RU" sz="18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4810,9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4427,6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4130,3</a:t>
                      </a:r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11518">
                <a:tc>
                  <a:txBody>
                    <a:bodyPr/>
                    <a:lstStyle/>
                    <a:p>
                      <a:r>
                        <a:rPr lang="ru-RU" sz="18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«Управление муниципальным имуществом»</a:t>
                      </a:r>
                      <a:endParaRPr lang="ru-RU" sz="18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57,5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7,0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7,0</a:t>
                      </a:r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466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Непрограммные расходы</a:t>
                      </a:r>
                      <a:endParaRPr lang="ru-RU" sz="18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155,7</a:t>
                      </a:r>
                      <a:endParaRPr lang="ru-RU" sz="1800" dirty="0" smtClean="0"/>
                    </a:p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317,4</a:t>
                      </a:r>
                      <a:endParaRPr lang="ru-RU" sz="1800" dirty="0" smtClean="0"/>
                    </a:p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467,9</a:t>
                      </a:r>
                      <a:endParaRPr lang="ru-RU" sz="1800" dirty="0" smtClean="0"/>
                    </a:p>
                    <a:p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683568" y="0"/>
            <a:ext cx="8460432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Распределение бюджетных ассигнований по муниципальным программам </a:t>
            </a:r>
            <a:r>
              <a:rPr lang="ru-RU" sz="2200" b="1" cap="all" dirty="0" err="1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Мирненского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 сельского поселения и непрограммным направлениям деятельности, на 2023 год и на плановый период 2024 и 2025 годов(ТЫС.РУБ.) </a:t>
            </a:r>
            <a:r>
              <a:rPr lang="ru-RU" sz="22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(</a:t>
            </a:r>
            <a:r>
              <a:rPr lang="ru-RU" sz="22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ПРОДОЛЖЕНИЕ</a:t>
            </a:r>
            <a:endParaRPr lang="ru-RU" sz="2200" b="1" cap="all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0" y="0"/>
            <a:ext cx="9144000" cy="156966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cap="all" dirty="0" smtClean="0">
                <a:ln w="0"/>
                <a:solidFill>
                  <a:schemeClr val="tx2"/>
                </a:solidFill>
                <a:effectLst>
                  <a:reflection blurRad="12700" stA="50000" endPos="50000" dist="5000" dir="5400000" sy="-100000" rotWithShape="0"/>
                </a:effectLst>
              </a:rPr>
              <a:t>Распределение иных межбюджетных трансфертов за счет средств субсидий областного бюджета для софинансирования расходных обязательств, по вопросам местного значения (тыс. руб.)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9201742"/>
              </p:ext>
            </p:extLst>
          </p:nvPr>
        </p:nvGraphicFramePr>
        <p:xfrm>
          <a:off x="179512" y="1628800"/>
          <a:ext cx="8712966" cy="48627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83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496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96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496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4969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4969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0797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2024г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2025г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2026г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52266"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2"/>
                          </a:solidFill>
                        </a:rPr>
                        <a:t>Субсидии</a:t>
                      </a:r>
                      <a:r>
                        <a:rPr lang="ru-RU" sz="1600" b="1" baseline="0" dirty="0" smtClean="0">
                          <a:solidFill>
                            <a:schemeClr val="tx2"/>
                          </a:solidFill>
                        </a:rPr>
                        <a:t> областного бюджета (95,2%)</a:t>
                      </a:r>
                      <a:endParaRPr lang="ru-RU" sz="1600" b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2"/>
                          </a:solidFill>
                        </a:rPr>
                        <a:t>Средства местного бюджета на софинансирование</a:t>
                      </a:r>
                      <a:r>
                        <a:rPr lang="ru-RU" sz="1600" b="1" baseline="0" dirty="0" smtClean="0">
                          <a:solidFill>
                            <a:schemeClr val="tx2"/>
                          </a:solidFill>
                        </a:rPr>
                        <a:t> (4,8%)</a:t>
                      </a:r>
                      <a:endParaRPr lang="ru-RU" sz="1600" b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2"/>
                          </a:solidFill>
                        </a:rPr>
                        <a:t>Субсидии</a:t>
                      </a:r>
                      <a:r>
                        <a:rPr lang="ru-RU" sz="1600" b="1" baseline="0" dirty="0" smtClean="0">
                          <a:solidFill>
                            <a:schemeClr val="tx2"/>
                          </a:solidFill>
                        </a:rPr>
                        <a:t> областного бюджета (95,2%)</a:t>
                      </a:r>
                      <a:endParaRPr lang="ru-RU" sz="1600" b="1" dirty="0" smtClean="0">
                        <a:solidFill>
                          <a:schemeClr val="tx2"/>
                        </a:solidFill>
                      </a:endParaRPr>
                    </a:p>
                    <a:p>
                      <a:endParaRPr lang="ru-RU" sz="1600" b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2"/>
                          </a:solidFill>
                        </a:rPr>
                        <a:t>Средства местного бюджета на софинансирование</a:t>
                      </a:r>
                      <a:r>
                        <a:rPr lang="ru-RU" sz="1600" b="1" baseline="0" dirty="0" smtClean="0">
                          <a:solidFill>
                            <a:schemeClr val="tx2"/>
                          </a:solidFill>
                        </a:rPr>
                        <a:t> (4,8%)</a:t>
                      </a:r>
                      <a:endParaRPr lang="ru-RU" sz="1600" b="1" dirty="0" smtClean="0">
                        <a:solidFill>
                          <a:schemeClr val="tx2"/>
                        </a:solidFill>
                      </a:endParaRPr>
                    </a:p>
                    <a:p>
                      <a:endParaRPr lang="ru-RU" sz="1600" b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2"/>
                          </a:solidFill>
                        </a:rPr>
                        <a:t>Субсидии</a:t>
                      </a:r>
                      <a:r>
                        <a:rPr lang="ru-RU" sz="1600" b="1" baseline="0" dirty="0" smtClean="0">
                          <a:solidFill>
                            <a:schemeClr val="tx2"/>
                          </a:solidFill>
                        </a:rPr>
                        <a:t> областного бюджета (95,2%)</a:t>
                      </a:r>
                      <a:endParaRPr lang="ru-RU" sz="1600" b="1" dirty="0" smtClean="0">
                        <a:solidFill>
                          <a:schemeClr val="tx2"/>
                        </a:solidFill>
                      </a:endParaRPr>
                    </a:p>
                    <a:p>
                      <a:endParaRPr lang="ru-RU" sz="1600" b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2"/>
                          </a:solidFill>
                        </a:rPr>
                        <a:t>Средства местного бюджета на софинансирование</a:t>
                      </a:r>
                      <a:r>
                        <a:rPr lang="ru-RU" sz="1600" b="1" baseline="0" dirty="0" smtClean="0">
                          <a:solidFill>
                            <a:schemeClr val="tx2"/>
                          </a:solidFill>
                        </a:rPr>
                        <a:t> (4,8%)</a:t>
                      </a:r>
                      <a:endParaRPr lang="ru-RU" sz="1600" b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56441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2"/>
                          </a:solidFill>
                        </a:rPr>
                        <a:t>На</a:t>
                      </a:r>
                      <a:r>
                        <a:rPr lang="ru-RU" sz="1600" b="1" baseline="0" dirty="0" smtClean="0">
                          <a:solidFill>
                            <a:schemeClr val="tx2"/>
                          </a:solidFill>
                        </a:rPr>
                        <a:t> повышение заработной платы работников муниципальных учреждений культуры</a:t>
                      </a:r>
                      <a:endParaRPr lang="ru-RU" sz="1600" b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0,0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0,0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0,0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0,0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0,0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0,0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0" y="4826675"/>
            <a:ext cx="691276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Администрация </a:t>
            </a: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</a:rPr>
              <a:t>Мирненского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 сельского поселения</a:t>
            </a:r>
          </a:p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Официальный сайт: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http://mirnenskoesp.ru/</a:t>
            </a:r>
            <a:endParaRPr lang="ru-RU" b="1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Телефон: 8 (86377) 56-2-23</a:t>
            </a:r>
          </a:p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Адрес: 347460, Ростовская область, </a:t>
            </a: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</a:rPr>
              <a:t>Дубовский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 район, х. Мирный  ул. Центральная, 8.</a:t>
            </a:r>
          </a:p>
          <a:p>
            <a:endParaRPr lang="ru-RU" b="1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ru-RU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4463" y="144463"/>
            <a:ext cx="8810625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323528" y="548680"/>
            <a:ext cx="8568952" cy="27022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alt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Уважаемые жители </a:t>
            </a:r>
            <a:r>
              <a:rPr lang="ru-RU" altLang="ru-RU" sz="3200" b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Мирненского</a:t>
            </a:r>
            <a:r>
              <a:rPr lang="ru-RU" altLang="ru-RU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сельского поселения!</a:t>
            </a:r>
            <a:r>
              <a:rPr lang="ru-RU" alt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ru-RU" altLang="ru-RU" sz="2800" b="1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alt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«Бюджет для граждан» познакомит Вас с основными положениями бюджета нашего поселения на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2024-2026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годы.</a:t>
            </a:r>
            <a:endParaRPr lang="ru-RU" altLang="ru-RU" sz="2400" b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alt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Надеемся, что представление бюджета и бюджетного процесса в понятной для жителей форме повысит уровень общественного участия граждан в бюджетном процессе </a:t>
            </a:r>
            <a:r>
              <a:rPr lang="ru-RU" altLang="ru-RU" sz="2400" b="1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Мирненского</a:t>
            </a:r>
            <a:r>
              <a:rPr lang="ru-RU" alt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сельского поселения. </a:t>
            </a:r>
          </a:p>
        </p:txBody>
      </p:sp>
      <p:pic>
        <p:nvPicPr>
          <p:cNvPr id="15362" name="Picture 2" descr="C:\Users\Хеда\Desktop\yrqebP1InHQ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704" y="4077072"/>
            <a:ext cx="5400600" cy="25605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0" y="280973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Бюджет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Мирненского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сельского поселения Дубовского района на 2022 год и на плановый период 2023 и 2024 годов направлен на решение следующих ключевых задач: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560" y="1628800"/>
            <a:ext cx="7812360" cy="483209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Повышение эффективности бюджетной политики;</a:t>
            </a:r>
          </a:p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Соответствие финансовых возможностей </a:t>
            </a:r>
            <a:r>
              <a:rPr lang="ru-RU" sz="2400" b="1" dirty="0" err="1" smtClean="0">
                <a:solidFill>
                  <a:schemeClr val="tx2">
                    <a:lumMod val="75000"/>
                  </a:schemeClr>
                </a:solidFill>
              </a:rPr>
              <a:t>Мирненского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 сельского поселения ключевым направлениям развития;</a:t>
            </a:r>
          </a:p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Повышение роли бюджетной политики для поддержки экономического роста;</a:t>
            </a:r>
          </a:p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Повышение прозрачности и открытости бюджетного процесса;</a:t>
            </a:r>
          </a:p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Обеспечение устойчивости и сбалансированности бюджетной системы в целях гарантированного исполнения действующих и принимаемых расходных обязательств</a:t>
            </a:r>
          </a:p>
          <a:p>
            <a:pPr>
              <a:buFont typeface="Wingdings" pitchFamily="2" charset="2"/>
              <a:buChar char="ü"/>
            </a:pPr>
            <a:endParaRPr lang="ru-RU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683568" y="980728"/>
            <a:ext cx="7992888" cy="26776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«БЮДЖЕТ» (от старонормандского bougette – кошелек, сумка, кожаный мешок) – форма образования и расходования денежных средств, предназначенных для финансового обеспечения задач и функций государства и местного самоуправления </a:t>
            </a:r>
            <a:endParaRPr lang="ru-RU" sz="2800" b="1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4797152"/>
            <a:ext cx="3923928" cy="175432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b="1" u="sng" dirty="0" smtClean="0">
                <a:solidFill>
                  <a:srgbClr val="002060"/>
                </a:solidFill>
              </a:rPr>
              <a:t>ДОХОДЫ </a:t>
            </a:r>
            <a:r>
              <a:rPr lang="ru-RU" b="1" dirty="0" smtClean="0">
                <a:solidFill>
                  <a:srgbClr val="002060"/>
                </a:solidFill>
              </a:rPr>
              <a:t>– поступающие в бюджет денежные средства : налоги юридических и физических лиц, административные платежи и сборы, безвозмездные поступления)</a:t>
            </a:r>
          </a:p>
          <a:p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76056" y="4797152"/>
            <a:ext cx="3779912" cy="175432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b="1" u="sng" dirty="0" smtClean="0">
                <a:solidFill>
                  <a:srgbClr val="002060"/>
                </a:solidFill>
              </a:rPr>
              <a:t>РАСХОДЫ </a:t>
            </a:r>
            <a:r>
              <a:rPr lang="ru-RU" b="1" dirty="0" smtClean="0">
                <a:solidFill>
                  <a:srgbClr val="002060"/>
                </a:solidFill>
              </a:rPr>
              <a:t>– выплачиваемые из бюджета средства (социальные выплаты населению, финансовое обеспечение госучреждений, капитальное строительство и др.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2051720" y="4005064"/>
            <a:ext cx="1008112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Стрелка вверх 6"/>
          <p:cNvSpPr/>
          <p:nvPr/>
        </p:nvSpPr>
        <p:spPr>
          <a:xfrm>
            <a:off x="6300192" y="4005064"/>
            <a:ext cx="1080120" cy="79208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915816" y="0"/>
            <a:ext cx="601041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Понятие «БЮДЖЕТ»</a:t>
            </a:r>
            <a:endParaRPr lang="ru-RU" sz="44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Хеда\Desktop\PgaFVynhyzU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-324544" y="0"/>
            <a:ext cx="982858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Гражданин, его участие в бюджетном процессе</a:t>
            </a:r>
            <a:endParaRPr lang="ru-RU" sz="32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95328" y="1340768"/>
            <a:ext cx="6048672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Помогает формировать доходную часть бюджета (например, налог на доходы физических лиц)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03848" y="5445224"/>
            <a:ext cx="5940152" cy="11984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Получает социальные гарантии - расходная часть бюджета (образование, культура, здравоохранение, социальная поддержка и др.) 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4355976" y="2924944"/>
            <a:ext cx="3744416" cy="136815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Бюджет</a:t>
            </a:r>
            <a:endParaRPr lang="ru-RU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4139952" y="2060848"/>
            <a:ext cx="4248472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Как налогоплательщик</a:t>
            </a:r>
            <a:endParaRPr lang="ru-RU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4211960" y="4437112"/>
            <a:ext cx="4392488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Как получатель социальных гарантий </a:t>
            </a:r>
            <a:endParaRPr lang="ru-RU" b="1" dirty="0"/>
          </a:p>
        </p:txBody>
      </p:sp>
      <p:pic>
        <p:nvPicPr>
          <p:cNvPr id="2050" name="Picture 2" descr="C:\Users\Хеда\Desktop\tsjr6cNuf_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2132856"/>
            <a:ext cx="2987824" cy="28529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467544" y="260648"/>
            <a:ext cx="8352928" cy="954107"/>
          </a:xfrm>
          <a:prstGeom prst="rect">
            <a:avLst/>
          </a:prstGeom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2800" b="1" cap="all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Основные параметры бюджета </a:t>
            </a:r>
            <a:r>
              <a:rPr lang="ru-RU" sz="2800" b="1" cap="all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Мирненского</a:t>
            </a:r>
            <a:r>
              <a:rPr lang="ru-RU" sz="2800" b="1" cap="all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 сельского поселения на </a:t>
            </a:r>
            <a:r>
              <a:rPr lang="ru-RU" sz="2800" b="1" cap="all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2024-2026 </a:t>
            </a:r>
            <a:r>
              <a:rPr lang="ru-RU" sz="2800" b="1" cap="all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Гг.</a:t>
            </a:r>
            <a:r>
              <a:rPr lang="en-US" sz="2800" b="1" cap="all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(</a:t>
            </a:r>
            <a:r>
              <a:rPr lang="ru-RU" sz="2800" b="1" cap="all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тыс.руб.</a:t>
            </a:r>
            <a:r>
              <a:rPr lang="en-US" sz="2800" b="1" cap="all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)</a:t>
            </a:r>
            <a:endParaRPr lang="ru-RU" sz="2800" b="1" cap="all" dirty="0">
              <a:ln w="0"/>
              <a:solidFill>
                <a:schemeClr val="accent1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1026" name="Picture 2" descr="C:\Users\Хеда\Desktop\ceUlqJFI8S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4365104"/>
            <a:ext cx="4752528" cy="2232248"/>
          </a:xfrm>
          <a:prstGeom prst="rect">
            <a:avLst/>
          </a:prstGeom>
          <a:noFill/>
        </p:spPr>
      </p:pic>
      <p:sp>
        <p:nvSpPr>
          <p:cNvPr id="14" name="Прямоугольник 13"/>
          <p:cNvSpPr/>
          <p:nvPr/>
        </p:nvSpPr>
        <p:spPr>
          <a:xfrm>
            <a:off x="395536" y="1412776"/>
            <a:ext cx="184731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endParaRPr lang="ru-RU" b="1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1857356" y="1857364"/>
            <a:ext cx="1928826" cy="1477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2024 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г.</a:t>
            </a:r>
          </a:p>
          <a:p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Доходы – 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6520</a:t>
            </a:r>
            <a:r>
              <a:rPr lang="ru-RU" b="1" dirty="0" smtClean="0"/>
              <a:t>,3</a:t>
            </a:r>
            <a:endParaRPr lang="ru-RU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lang="ru-RU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Расходы – 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6520</a:t>
            </a:r>
            <a:r>
              <a:rPr lang="ru-RU" b="1" dirty="0" smtClean="0"/>
              <a:t>,3</a:t>
            </a:r>
            <a:endParaRPr lang="ru-RU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143372" y="2276872"/>
            <a:ext cx="2071703" cy="147732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</a:rPr>
              <a:t>2025 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</a:rPr>
              <a:t>г</a:t>
            </a:r>
          </a:p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</a:rPr>
              <a:t>Доходы – 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</a:rPr>
              <a:t>5950,7</a:t>
            </a:r>
            <a:endParaRPr lang="ru-RU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50000"/>
                </a:schemeClr>
              </a:solidFill>
            </a:endParaRPr>
          </a:p>
          <a:p>
            <a:endParaRPr lang="ru-RU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50000"/>
                </a:schemeClr>
              </a:solidFill>
            </a:endParaRPr>
          </a:p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</a:rPr>
              <a:t>Расходы – 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</a:rPr>
              <a:t>5950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</a:rPr>
              <a:t>,7</a:t>
            </a:r>
            <a:endParaRPr lang="ru-RU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50000"/>
                </a:schemeClr>
              </a:solidFill>
            </a:endParaRPr>
          </a:p>
          <a:p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300192" y="2780928"/>
            <a:ext cx="1870640" cy="1477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/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2026г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</a:p>
          <a:p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Доходы – 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5805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,4</a:t>
            </a:r>
            <a:endParaRPr lang="ru-RU" dirty="0" smtClean="0"/>
          </a:p>
          <a:p>
            <a:endParaRPr lang="ru-RU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Расходы – 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5805</a:t>
            </a:r>
            <a:r>
              <a:rPr lang="ru-RU" b="1" dirty="0" smtClean="0"/>
              <a:t>,4</a:t>
            </a:r>
            <a:endParaRPr lang="ru-RU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51520" y="3861048"/>
            <a:ext cx="4608512" cy="52322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Все 3 года дефицит равен 0</a:t>
            </a:r>
            <a:endParaRPr lang="ru-RU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  <a:t>ОБЪЕМ ПОСТУПЛЕНИЙ ДОХОДОВ БЮДЖЕТА МИРНЕНСКОГО СЕЛЬСКОГО ПОСЕЛЕНИЯ НА </a:t>
            </a: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  <a:t>2024 </a:t>
            </a: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  <a:t>-</a:t>
            </a: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  <a:t>2026 </a:t>
            </a: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  <a:t>годы (тыс.руб.)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1952112"/>
              </p:ext>
            </p:extLst>
          </p:nvPr>
        </p:nvGraphicFramePr>
        <p:xfrm>
          <a:off x="-1" y="850597"/>
          <a:ext cx="9001157" cy="6007403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50720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43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58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58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30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4229"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2024 </a:t>
                      </a:r>
                      <a:r>
                        <a:rPr lang="ru-RU" sz="1300" dirty="0" smtClean="0"/>
                        <a:t>г.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2025 </a:t>
                      </a:r>
                      <a:r>
                        <a:rPr lang="ru-RU" sz="1300" dirty="0" smtClean="0"/>
                        <a:t>г.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2026 </a:t>
                      </a:r>
                      <a:r>
                        <a:rPr lang="ru-RU" sz="1300" dirty="0" smtClean="0"/>
                        <a:t>г.</a:t>
                      </a:r>
                      <a:endParaRPr lang="ru-RU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4229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НАЛОГОВЫЕ ДОХОДЫ И НЕНАЛОГОВЫЕ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3479,3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3574,3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3658,6</a:t>
                      </a:r>
                      <a:endParaRPr lang="ru-RU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i="1" dirty="0" smtClean="0"/>
                        <a:t>     в том числе</a:t>
                      </a:r>
                      <a:r>
                        <a:rPr lang="ru-RU" sz="1300" dirty="0" smtClean="0"/>
                        <a:t>: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Налоги НДФЛ, доходы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320,1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296,7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253,2</a:t>
                      </a:r>
                      <a:endParaRPr lang="ru-RU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5835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Налоги на товары (работы, услуги), реализуемые на территории РФ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Налоги на имущество физ.лиц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139,5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146,5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153,3</a:t>
                      </a:r>
                      <a:endParaRPr lang="ru-RU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Единый сельскохозяйственный налог	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1283,0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1334,3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1387,7</a:t>
                      </a:r>
                      <a:endParaRPr lang="ru-RU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Земельный налог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1994,9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2017,8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2032,6</a:t>
                      </a:r>
                      <a:endParaRPr lang="ru-RU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Государственная пошлина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2,6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2,7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2,8</a:t>
                      </a:r>
                      <a:endParaRPr lang="ru-RU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5835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Платежи при пользовании природными ресурсами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65835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Доходы от оказания платных услуг (работ) и компенсации затрат государства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7,1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7,1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7,1</a:t>
                      </a:r>
                      <a:endParaRPr lang="ru-RU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65835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Доходы от продажи материальных и нематериальных активов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Административные платежи и сборы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65835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Штрафы, санкции, возмещение ущерба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3,6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3,7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3,8</a:t>
                      </a:r>
                      <a:endParaRPr lang="ru-RU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91147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БЕЗВОЗМЕЗДНЫЕ ПЛАТЕЖИ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2769,5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2141,9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1964,9</a:t>
                      </a:r>
                      <a:endParaRPr lang="ru-RU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91147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ИТОГО</a:t>
                      </a:r>
                      <a:r>
                        <a:rPr lang="ru-RU" sz="1400" b="1" baseline="0" dirty="0" smtClean="0"/>
                        <a:t> (Д</a:t>
                      </a:r>
                      <a:r>
                        <a:rPr lang="ru-RU" sz="1400" b="1" dirty="0" smtClean="0"/>
                        <a:t>ОХОДЫ)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6520,3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5950,7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5805,4</a:t>
                      </a:r>
                      <a:endParaRPr lang="ru-RU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611560" y="332656"/>
            <a:ext cx="806489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2400" b="0" i="0" u="none" strike="noStrike" kern="1200" cap="none" spc="0" baseline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200" dirty="0" smtClean="0"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ДИНАМИКА </a:t>
            </a:r>
            <a:r>
              <a:rPr lang="ru-RU" sz="2200" dirty="0" smtClean="0"/>
              <a:t> ДОХОДОВ БЮДЖЕТА  МИРНЕНСКОГО СЕЛЬСКОГО ПОСЕЛЕНИЯ НА </a:t>
            </a:r>
            <a:r>
              <a:rPr lang="ru-RU" sz="2200" dirty="0" smtClean="0"/>
              <a:t>2024-2026 </a:t>
            </a:r>
            <a:r>
              <a:rPr lang="ru-RU" sz="2200" dirty="0" smtClean="0"/>
              <a:t>ГОДЫ (ТЫС.РУБ.)</a:t>
            </a:r>
            <a:endParaRPr lang="ru-RU" sz="2200" dirty="0"/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83653359"/>
              </p:ext>
            </p:extLst>
          </p:nvPr>
        </p:nvGraphicFramePr>
        <p:xfrm>
          <a:off x="683568" y="1102097"/>
          <a:ext cx="7920880" cy="52558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331640" y="260648"/>
            <a:ext cx="69127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СТРУКТУРА НАЛОГОВЫХ И НЕНАЛОГОВЫХ ДОХОДОВ БЮДЖЕТА МИРНЕНСКОГО СЕЛЬСКОГО ПОСЕЛЕНИЯ НА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2024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-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2026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ГОДЫ (тыс.руб.)</a:t>
            </a: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238693567"/>
              </p:ext>
            </p:extLst>
          </p:nvPr>
        </p:nvGraphicFramePr>
        <p:xfrm>
          <a:off x="0" y="1484784"/>
          <a:ext cx="8964488" cy="5373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1101</TotalTime>
  <Words>870</Words>
  <Application>Microsoft Office PowerPoint</Application>
  <PresentationFormat>Экран (4:3)</PresentationFormat>
  <Paragraphs>248</Paragraphs>
  <Slides>15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Times New Roman</vt:lpstr>
      <vt:lpstr>Wingdings</vt:lpstr>
      <vt:lpstr>Тема Office</vt:lpstr>
      <vt:lpstr>БЮДЖЕТ  Мирненского сельского поселения Дубовского района   на 2024 год и на плановый период 2025 и 2026 годов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для граждан</dc:title>
  <dc:creator>Семейка Соитовых!</dc:creator>
  <cp:lastModifiedBy>user</cp:lastModifiedBy>
  <cp:revision>110</cp:revision>
  <dcterms:created xsi:type="dcterms:W3CDTF">2017-12-11T11:43:42Z</dcterms:created>
  <dcterms:modified xsi:type="dcterms:W3CDTF">2025-01-20T12:50:48Z</dcterms:modified>
</cp:coreProperties>
</file>