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11"/>
  </p:notesMasterIdLst>
  <p:sldIdLst>
    <p:sldId id="256" r:id="rId2"/>
    <p:sldId id="273" r:id="rId3"/>
    <p:sldId id="257" r:id="rId4"/>
    <p:sldId id="269" r:id="rId5"/>
    <p:sldId id="259" r:id="rId6"/>
    <p:sldId id="260" r:id="rId7"/>
    <p:sldId id="261" r:id="rId8"/>
    <p:sldId id="262" r:id="rId9"/>
    <p:sldId id="266" r:id="rId10"/>
  </p:sldIdLst>
  <p:sldSz cx="9144000" cy="6858000" type="screen4x3"/>
  <p:notesSz cx="7102475" cy="102346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9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8866644611831013"/>
          <c:y val="4.1964591737391588E-2"/>
          <c:w val="0.75075319040314836"/>
          <c:h val="0.70623143065636595"/>
        </c:manualLayout>
      </c:layout>
      <c:bar3DChart>
        <c:barDir val="bar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Сельские поселения</c:v>
                </c:pt>
              </c:strCache>
            </c:strRef>
          </c:tx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2364,5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2371,6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2414,6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Проект 2018</c:v>
                </c:pt>
                <c:pt idx="1">
                  <c:v>Проект 2019</c:v>
                </c:pt>
                <c:pt idx="2">
                  <c:v>Проект 2020</c:v>
                </c:pt>
              </c:strCache>
            </c:strRef>
          </c:cat>
          <c:val>
            <c:numRef>
              <c:f>Лист1!$B$2:$B$4</c:f>
              <c:numCache>
                <c:formatCode>#,##0.0</c:formatCode>
                <c:ptCount val="3"/>
                <c:pt idx="0">
                  <c:v>2364.5</c:v>
                </c:pt>
                <c:pt idx="1">
                  <c:v>2371.6</c:v>
                </c:pt>
                <c:pt idx="2">
                  <c:v>2414.6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1992192"/>
        <c:axId val="21993728"/>
        <c:axId val="0"/>
      </c:bar3DChart>
      <c:catAx>
        <c:axId val="21992192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21993728"/>
        <c:crosses val="autoZero"/>
        <c:auto val="1"/>
        <c:lblAlgn val="ctr"/>
        <c:lblOffset val="100"/>
        <c:noMultiLvlLbl val="0"/>
      </c:catAx>
      <c:valAx>
        <c:axId val="21993728"/>
        <c:scaling>
          <c:orientation val="minMax"/>
        </c:scaling>
        <c:delete val="0"/>
        <c:axPos val="b"/>
        <c:majorGridlines/>
        <c:numFmt formatCode="#,##0.0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2199219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3.0708129757995802E-2"/>
          <c:y val="0.88039354791149482"/>
          <c:w val="0.95544406507758861"/>
          <c:h val="0.11579132427012802"/>
        </c:manualLayout>
      </c:layout>
      <c:overlay val="0"/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Lbls>
            <c:delete val="1"/>
          </c:dLbls>
          <c:cat>
            <c:strRef>
              <c:f>Лист1!$A$2:$A$7</c:f>
              <c:strCache>
                <c:ptCount val="6"/>
                <c:pt idx="0">
                  <c:v>Налог на доходы физических лиц</c:v>
                </c:pt>
                <c:pt idx="1">
                  <c:v>имущественные налоги</c:v>
                </c:pt>
                <c:pt idx="2">
                  <c:v>Доходы от использования имущества</c:v>
                </c:pt>
                <c:pt idx="3">
                  <c:v>Государственные пошлины</c:v>
                </c:pt>
                <c:pt idx="4">
                  <c:v>Единый сельскохозяйственный налог</c:v>
                </c:pt>
                <c:pt idx="5">
                  <c:v>Штрафы, санкции, возмещение ущерба</c:v>
                </c:pt>
              </c:strCache>
            </c:strRef>
          </c:cat>
          <c:val>
            <c:numRef>
              <c:f>Лист1!$B$2:$B$7</c:f>
              <c:numCache>
                <c:formatCode>#,##0.0</c:formatCode>
                <c:ptCount val="6"/>
                <c:pt idx="0">
                  <c:v>134</c:v>
                </c:pt>
                <c:pt idx="1">
                  <c:v>1913.5</c:v>
                </c:pt>
                <c:pt idx="2">
                  <c:v>0</c:v>
                </c:pt>
                <c:pt idx="3">
                  <c:v>2</c:v>
                </c:pt>
                <c:pt idx="4">
                  <c:v>315</c:v>
                </c:pt>
                <c:pt idx="5">
                  <c:v>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8932220278020906"/>
          <c:y val="3.174590910671285E-2"/>
          <c:w val="0.74846724020608535"/>
          <c:h val="0.68347647019122759"/>
        </c:manualLayout>
      </c:layout>
      <c:bar3D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Неналоговые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9.2592592592593784E-3"/>
                  <c:y val="-8.4180979826834704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4,7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9.2592592592593784E-3"/>
                  <c:y val="8.418097982683470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6.1728395061728392E-3"/>
                  <c:y val="-2.80603266089448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0.0%" sourceLinked="0"/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Проект 2018</c:v>
                </c:pt>
                <c:pt idx="1">
                  <c:v>Проект 2019</c:v>
                </c:pt>
                <c:pt idx="2">
                  <c:v>Проект 2020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0</c:v>
                </c:pt>
                <c:pt idx="1">
                  <c:v>5.0258299627567983E-2</c:v>
                </c:pt>
                <c:pt idx="2">
                  <c:v>4.95197606676114E-2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Налоговые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dLbl>
              <c:idx val="0"/>
              <c:layout>
                <c:manualLayout>
                  <c:x val="1.2345679012345703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95,3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0802469135802578E-2"/>
                  <c:y val="2.8060326608945396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95,3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9.2592592592594305E-3"/>
                  <c:y val="-8.418097982683470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0.0%" sourceLinked="0"/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Проект 2018</c:v>
                </c:pt>
                <c:pt idx="1">
                  <c:v>Проект 2019</c:v>
                </c:pt>
                <c:pt idx="2">
                  <c:v>Проект 2020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0.1</c:v>
                </c:pt>
                <c:pt idx="1">
                  <c:v>0.949741700372432</c:v>
                </c:pt>
                <c:pt idx="2">
                  <c:v>0.95048023933238857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9645568"/>
        <c:axId val="19647104"/>
        <c:axId val="0"/>
      </c:bar3DChart>
      <c:catAx>
        <c:axId val="19645568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9647104"/>
        <c:crosses val="autoZero"/>
        <c:auto val="1"/>
        <c:lblAlgn val="ctr"/>
        <c:lblOffset val="100"/>
        <c:noMultiLvlLbl val="0"/>
      </c:catAx>
      <c:valAx>
        <c:axId val="19647104"/>
        <c:scaling>
          <c:orientation val="minMax"/>
        </c:scaling>
        <c:delete val="0"/>
        <c:axPos val="b"/>
        <c:majorGridlines/>
        <c:numFmt formatCode="0.0%" sourceLinked="0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964556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22538969087197441"/>
          <c:y val="0.87810025389910529"/>
          <c:w val="0.19323539418683774"/>
          <c:h val="0.12189974610090018"/>
        </c:manualLayout>
      </c:layout>
      <c:overlay val="0"/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Pt>
            <c:idx val="0"/>
            <c:bubble3D val="0"/>
            <c:spPr>
              <a:solidFill>
                <a:srgbClr val="FFFF00"/>
              </a:solidFill>
            </c:spPr>
          </c:dPt>
          <c:dPt>
            <c:idx val="1"/>
            <c:bubble3D val="0"/>
            <c:spPr>
              <a:solidFill>
                <a:srgbClr val="C00000"/>
              </a:solidFill>
            </c:spPr>
          </c:dPt>
          <c:dLbls>
            <c:dLbl>
              <c:idx val="0"/>
              <c:numFmt formatCode="0.000%" sourceLinked="0"/>
              <c:spPr>
                <a:noFill/>
              </c:spPr>
              <c:txPr>
                <a:bodyPr/>
                <a:lstStyle/>
                <a:p>
                  <a:pPr>
                    <a:defRPr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4.8260118617467359E-4"/>
                  <c:y val="3.6705116679036191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-2.1692056248760288E-2"/>
                  <c:y val="-1.1067257951512201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-4.7024123679531002E-2"/>
                  <c:y val="-8.1923780640716481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5"/>
              <c:layout>
                <c:manualLayout>
                  <c:x val="-2.2473231032630842E-2"/>
                  <c:y val="-3.5603472675318097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6"/>
              <c:layout>
                <c:manualLayout>
                  <c:x val="-9.8382262361979708E-2"/>
                  <c:y val="-7.0267697725324124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7"/>
              <c:layout>
                <c:manualLayout>
                  <c:x val="-2.2532156979650841E-2"/>
                  <c:y val="-2.0213156846399342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numFmt formatCode="0.000%" sourceLinked="0"/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Лист1!$A$2:$A$7</c:f>
              <c:strCache>
                <c:ptCount val="6"/>
                <c:pt idx="0">
                  <c:v>Культура, кинематография</c:v>
                </c:pt>
                <c:pt idx="1">
                  <c:v>национальная оборона</c:v>
                </c:pt>
                <c:pt idx="2">
                  <c:v>Нацэкономика</c:v>
                </c:pt>
                <c:pt idx="3">
                  <c:v>ЖКХ</c:v>
                </c:pt>
                <c:pt idx="4">
                  <c:v>Общегосударственные вопросы</c:v>
                </c:pt>
                <c:pt idx="5">
                  <c:v>Нацбезопасность, правоохранительная деятельность</c:v>
                </c:pt>
              </c:strCache>
            </c:strRef>
          </c:cat>
          <c:val>
            <c:numRef>
              <c:f>Лист1!$B$2:$B$7</c:f>
              <c:numCache>
                <c:formatCode>#,##0.0</c:formatCode>
                <c:ptCount val="6"/>
                <c:pt idx="0">
                  <c:v>383.1</c:v>
                </c:pt>
                <c:pt idx="1">
                  <c:v>69.3</c:v>
                </c:pt>
                <c:pt idx="2">
                  <c:v>493.3</c:v>
                </c:pt>
                <c:pt idx="3">
                  <c:v>493.3</c:v>
                </c:pt>
                <c:pt idx="4">
                  <c:v>3482.7</c:v>
                </c:pt>
                <c:pt idx="5">
                  <c:v>38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t"/>
      <c:layout>
        <c:manualLayout>
          <c:xMode val="edge"/>
          <c:yMode val="edge"/>
          <c:x val="0.74384830368426613"/>
          <c:y val="1.2248443038531244E-2"/>
          <c:w val="0.25150080198308727"/>
          <c:h val="0.9702878702278388"/>
        </c:manualLayout>
      </c:layout>
      <c:overlay val="0"/>
      <c:txPr>
        <a:bodyPr/>
        <a:lstStyle/>
        <a:p>
          <a:pPr>
            <a:defRPr sz="10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9075289199961128E-2"/>
          <c:y val="3.0866359269839376E-2"/>
          <c:w val="0.81660761154856265"/>
          <c:h val="0.65015555805472103"/>
        </c:manualLayout>
      </c:layout>
      <c:bar3DChart>
        <c:barDir val="bar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Программные расходы</c:v>
                </c:pt>
              </c:strCache>
            </c:strRef>
          </c:tx>
          <c:spPr>
            <a:solidFill>
              <a:schemeClr val="bg2">
                <a:lumMod val="50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</c:numCache>
            </c:numRef>
          </c:cat>
          <c:val>
            <c:numRef>
              <c:f>Лист1!$B$2:$B$4</c:f>
              <c:numCache>
                <c:formatCode>#,##0.0</c:formatCode>
                <c:ptCount val="3"/>
                <c:pt idx="0">
                  <c:v>1236400</c:v>
                </c:pt>
                <c:pt idx="1">
                  <c:v>1261200</c:v>
                </c:pt>
                <c:pt idx="2">
                  <c:v>1153300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Непрограммные расходы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5.0925925925925923E-2"/>
                  <c:y val="-5.61206532178897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5.2469135802469126E-2"/>
                  <c:y val="-2.80603266089448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5.2469135802469126E-2"/>
                  <c:y val="-1.4030163304472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</c:numCache>
            </c:numRef>
          </c:cat>
          <c:val>
            <c:numRef>
              <c:f>Лист1!$C$2:$C$4</c:f>
              <c:numCache>
                <c:formatCode>#,##0.0</c:formatCode>
                <c:ptCount val="3"/>
                <c:pt idx="0">
                  <c:v>346700</c:v>
                </c:pt>
                <c:pt idx="1">
                  <c:v>384600</c:v>
                </c:pt>
                <c:pt idx="2">
                  <c:v>384600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06911232"/>
        <c:axId val="106912768"/>
        <c:axId val="0"/>
      </c:bar3DChart>
      <c:catAx>
        <c:axId val="10691123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06912768"/>
        <c:crosses val="autoZero"/>
        <c:auto val="1"/>
        <c:lblAlgn val="ctr"/>
        <c:lblOffset val="100"/>
        <c:noMultiLvlLbl val="0"/>
      </c:catAx>
      <c:valAx>
        <c:axId val="106912768"/>
        <c:scaling>
          <c:orientation val="minMax"/>
        </c:scaling>
        <c:delete val="0"/>
        <c:axPos val="b"/>
        <c:majorGridlines/>
        <c:numFmt formatCode="#,##0.0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0691123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4.7179814328764447E-2"/>
          <c:y val="0.79039510486497566"/>
          <c:w val="0.8093016671527169"/>
          <c:h val="0.15719615913784651"/>
        </c:manualLayout>
      </c:layout>
      <c:overlay val="0"/>
      <c:txPr>
        <a:bodyPr/>
        <a:lstStyle/>
        <a:p>
          <a:pPr>
            <a:defRPr sz="16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3">
  <dgm:title val=""/>
  <dgm:desc val=""/>
  <dgm:catLst>
    <dgm:cat type="accent3" pri="11300"/>
  </dgm:catLst>
  <dgm:styleLbl name="node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shade val="80000"/>
      </a:schemeClr>
      <a:schemeClr val="accent3">
        <a:tint val="7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/>
    <dgm:txEffectClrLst/>
  </dgm:styleLbl>
  <dgm:styleLbl name="ln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9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8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714BB55-22DE-40CE-BA68-D6C991021C5A}" type="doc">
      <dgm:prSet loTypeId="urn:microsoft.com/office/officeart/2005/8/layout/pyramid2" loCatId="list" qsTypeId="urn:microsoft.com/office/officeart/2005/8/quickstyle/simple1" qsCatId="simple" csTypeId="urn:microsoft.com/office/officeart/2005/8/colors/accent3_3" csCatId="accent3" phldr="1"/>
      <dgm:spPr/>
    </dgm:pt>
    <dgm:pt modelId="{40556093-6698-4C2F-B07A-783BF57055F7}">
      <dgm:prSet phldrT="[Текст]"/>
      <dgm:spPr/>
      <dgm:t>
        <a:bodyPr/>
        <a:lstStyle/>
        <a:p>
          <a:r>
            <a:rPr lang="ru-RU" b="1" dirty="0" smtClean="0">
              <a:latin typeface="Times New Roman" pitchFamily="18" charset="0"/>
              <a:cs typeface="Times New Roman" pitchFamily="18" charset="0"/>
            </a:rPr>
            <a:t>Прогнозе социально экономического развития Мирненского сельского поселения, утвержденного постановлением № 52 от 05.07.2017г администрации Мирненского сельского поселения</a:t>
          </a:r>
          <a:endParaRPr lang="ru-RU" b="1" dirty="0">
            <a:latin typeface="Times New Roman" pitchFamily="18" charset="0"/>
            <a:cs typeface="Times New Roman" pitchFamily="18" charset="0"/>
          </a:endParaRPr>
        </a:p>
      </dgm:t>
    </dgm:pt>
    <dgm:pt modelId="{81597B87-3C86-4EAD-94AB-A41EA4F0AFBE}" type="parTrans" cxnId="{DAA985CD-C55B-44D9-AB5D-7519827A136C}">
      <dgm:prSet/>
      <dgm:spPr/>
      <dgm:t>
        <a:bodyPr/>
        <a:lstStyle/>
        <a:p>
          <a:endParaRPr lang="ru-RU"/>
        </a:p>
      </dgm:t>
    </dgm:pt>
    <dgm:pt modelId="{23C7C761-B22E-42F2-9FA3-A4E3AB2C7E4E}" type="sibTrans" cxnId="{DAA985CD-C55B-44D9-AB5D-7519827A136C}">
      <dgm:prSet/>
      <dgm:spPr/>
      <dgm:t>
        <a:bodyPr/>
        <a:lstStyle/>
        <a:p>
          <a:endParaRPr lang="ru-RU"/>
        </a:p>
      </dgm:t>
    </dgm:pt>
    <dgm:pt modelId="{314DBD81-EF12-4F09-8586-2EB5DDC4B84D}">
      <dgm:prSet phldrT="[Текст]" custT="1"/>
      <dgm:spPr/>
      <dgm:t>
        <a:bodyPr/>
        <a:lstStyle/>
        <a:p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Муниципальных программах Мирненского сельского поселения</a:t>
          </a:r>
          <a:endParaRPr lang="ru-RU" sz="1600" b="1" dirty="0">
            <a:latin typeface="Times New Roman" pitchFamily="18" charset="0"/>
            <a:cs typeface="Times New Roman" pitchFamily="18" charset="0"/>
          </a:endParaRPr>
        </a:p>
      </dgm:t>
    </dgm:pt>
    <dgm:pt modelId="{0DED5CC2-B0C0-4DDD-99C0-882FEC4F56EE}" type="parTrans" cxnId="{21D0AED3-DA78-4588-8E6E-26A0D8B5BBF8}">
      <dgm:prSet/>
      <dgm:spPr/>
      <dgm:t>
        <a:bodyPr/>
        <a:lstStyle/>
        <a:p>
          <a:endParaRPr lang="ru-RU"/>
        </a:p>
      </dgm:t>
    </dgm:pt>
    <dgm:pt modelId="{6D9C7A79-E01F-460F-BEFD-8363FC67EB4B}" type="sibTrans" cxnId="{21D0AED3-DA78-4588-8E6E-26A0D8B5BBF8}">
      <dgm:prSet/>
      <dgm:spPr/>
      <dgm:t>
        <a:bodyPr/>
        <a:lstStyle/>
        <a:p>
          <a:endParaRPr lang="ru-RU"/>
        </a:p>
      </dgm:t>
    </dgm:pt>
    <dgm:pt modelId="{255AAA92-4267-48B5-B901-8F4F2C56B181}">
      <dgm:prSet/>
      <dgm:spPr/>
      <dgm:t>
        <a:bodyPr/>
        <a:lstStyle/>
        <a:p>
          <a:r>
            <a:rPr lang="ru-RU" b="1" dirty="0" smtClean="0">
              <a:latin typeface="Times New Roman" pitchFamily="18" charset="0"/>
              <a:cs typeface="Times New Roman" pitchFamily="18" charset="0"/>
            </a:rPr>
            <a:t>Основных направлениях бюджетной и налоговой политики  Мирненского сельского поселения, утвержденного постановлением № 62 от 22.11.2017г администрации Мирненского сельского поселения</a:t>
          </a:r>
          <a:endParaRPr lang="ru-RU" dirty="0"/>
        </a:p>
      </dgm:t>
    </dgm:pt>
    <dgm:pt modelId="{1401FB5C-FB1F-47EB-BD4F-45A795D74DA9}" type="parTrans" cxnId="{AC9603B7-2973-4F0B-BF44-AF8A20A9D2AE}">
      <dgm:prSet/>
      <dgm:spPr/>
      <dgm:t>
        <a:bodyPr/>
        <a:lstStyle/>
        <a:p>
          <a:endParaRPr lang="ru-RU"/>
        </a:p>
      </dgm:t>
    </dgm:pt>
    <dgm:pt modelId="{DE7E8A23-CE0F-4E35-AFC1-5DA388841E44}" type="sibTrans" cxnId="{AC9603B7-2973-4F0B-BF44-AF8A20A9D2AE}">
      <dgm:prSet/>
      <dgm:spPr/>
      <dgm:t>
        <a:bodyPr/>
        <a:lstStyle/>
        <a:p>
          <a:endParaRPr lang="ru-RU"/>
        </a:p>
      </dgm:t>
    </dgm:pt>
    <dgm:pt modelId="{310A3E87-F67E-4269-B837-3C5DDEEDF906}" type="pres">
      <dgm:prSet presAssocID="{1714BB55-22DE-40CE-BA68-D6C991021C5A}" presName="compositeShape" presStyleCnt="0">
        <dgm:presLayoutVars>
          <dgm:dir/>
          <dgm:resizeHandles/>
        </dgm:presLayoutVars>
      </dgm:prSet>
      <dgm:spPr/>
    </dgm:pt>
    <dgm:pt modelId="{EE2C7C6F-5654-4052-98A3-1B11772A5A68}" type="pres">
      <dgm:prSet presAssocID="{1714BB55-22DE-40CE-BA68-D6C991021C5A}" presName="pyramid" presStyleLbl="node1" presStyleIdx="0" presStyleCnt="1"/>
      <dgm:spPr/>
    </dgm:pt>
    <dgm:pt modelId="{24B3D822-CC20-45C8-B845-88072437B35D}" type="pres">
      <dgm:prSet presAssocID="{1714BB55-22DE-40CE-BA68-D6C991021C5A}" presName="theList" presStyleCnt="0"/>
      <dgm:spPr/>
    </dgm:pt>
    <dgm:pt modelId="{B469C873-DDBF-497C-9569-D0F42A7176A6}" type="pres">
      <dgm:prSet presAssocID="{255AAA92-4267-48B5-B901-8F4F2C56B181}" presName="aNode" presStyleLbl="fgAcc1" presStyleIdx="0" presStyleCnt="3" custAng="0" custScaleX="252633" custScaleY="6509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0C42670-35E9-49F2-84BA-E5C7599498A3}" type="pres">
      <dgm:prSet presAssocID="{255AAA92-4267-48B5-B901-8F4F2C56B181}" presName="aSpace" presStyleCnt="0"/>
      <dgm:spPr/>
    </dgm:pt>
    <dgm:pt modelId="{55A5B9AD-FB5E-4366-BCC5-05B0ACB594C1}" type="pres">
      <dgm:prSet presAssocID="{40556093-6698-4C2F-B07A-783BF57055F7}" presName="aNode" presStyleLbl="fgAcc1" presStyleIdx="1" presStyleCnt="3" custScaleX="233397" custScaleY="4286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DBA0F14-168D-41C6-9AC1-F5E4AF962FD9}" type="pres">
      <dgm:prSet presAssocID="{40556093-6698-4C2F-B07A-783BF57055F7}" presName="aSpace" presStyleCnt="0"/>
      <dgm:spPr/>
    </dgm:pt>
    <dgm:pt modelId="{0FD99F51-B09C-4F80-AC02-AA7A13767858}" type="pres">
      <dgm:prSet presAssocID="{314DBD81-EF12-4F09-8586-2EB5DDC4B84D}" presName="aNode" presStyleLbl="fgAcc1" presStyleIdx="2" presStyleCnt="3" custScaleX="213998" custScaleY="3682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FB50FAB-C50F-4015-BFB3-96BDF22990B2}" type="pres">
      <dgm:prSet presAssocID="{314DBD81-EF12-4F09-8586-2EB5DDC4B84D}" presName="aSpace" presStyleCnt="0"/>
      <dgm:spPr/>
    </dgm:pt>
  </dgm:ptLst>
  <dgm:cxnLst>
    <dgm:cxn modelId="{21D0AED3-DA78-4588-8E6E-26A0D8B5BBF8}" srcId="{1714BB55-22DE-40CE-BA68-D6C991021C5A}" destId="{314DBD81-EF12-4F09-8586-2EB5DDC4B84D}" srcOrd="2" destOrd="0" parTransId="{0DED5CC2-B0C0-4DDD-99C0-882FEC4F56EE}" sibTransId="{6D9C7A79-E01F-460F-BEFD-8363FC67EB4B}"/>
    <dgm:cxn modelId="{AC9603B7-2973-4F0B-BF44-AF8A20A9D2AE}" srcId="{1714BB55-22DE-40CE-BA68-D6C991021C5A}" destId="{255AAA92-4267-48B5-B901-8F4F2C56B181}" srcOrd="0" destOrd="0" parTransId="{1401FB5C-FB1F-47EB-BD4F-45A795D74DA9}" sibTransId="{DE7E8A23-CE0F-4E35-AFC1-5DA388841E44}"/>
    <dgm:cxn modelId="{B382973E-8DCD-40CE-A85B-B632F4ED5FC1}" type="presOf" srcId="{255AAA92-4267-48B5-B901-8F4F2C56B181}" destId="{B469C873-DDBF-497C-9569-D0F42A7176A6}" srcOrd="0" destOrd="0" presId="urn:microsoft.com/office/officeart/2005/8/layout/pyramid2"/>
    <dgm:cxn modelId="{F7574645-A629-4779-95A6-08BD6CA81B10}" type="presOf" srcId="{40556093-6698-4C2F-B07A-783BF57055F7}" destId="{55A5B9AD-FB5E-4366-BCC5-05B0ACB594C1}" srcOrd="0" destOrd="0" presId="urn:microsoft.com/office/officeart/2005/8/layout/pyramid2"/>
    <dgm:cxn modelId="{B5C1E1D1-967E-468C-9F27-A6672FCB5A5D}" type="presOf" srcId="{314DBD81-EF12-4F09-8586-2EB5DDC4B84D}" destId="{0FD99F51-B09C-4F80-AC02-AA7A13767858}" srcOrd="0" destOrd="0" presId="urn:microsoft.com/office/officeart/2005/8/layout/pyramid2"/>
    <dgm:cxn modelId="{DAA985CD-C55B-44D9-AB5D-7519827A136C}" srcId="{1714BB55-22DE-40CE-BA68-D6C991021C5A}" destId="{40556093-6698-4C2F-B07A-783BF57055F7}" srcOrd="1" destOrd="0" parTransId="{81597B87-3C86-4EAD-94AB-A41EA4F0AFBE}" sibTransId="{23C7C761-B22E-42F2-9FA3-A4E3AB2C7E4E}"/>
    <dgm:cxn modelId="{DF61642D-0AAB-4D97-A0EE-37B33AB2F1A4}" type="presOf" srcId="{1714BB55-22DE-40CE-BA68-D6C991021C5A}" destId="{310A3E87-F67E-4269-B837-3C5DDEEDF906}" srcOrd="0" destOrd="0" presId="urn:microsoft.com/office/officeart/2005/8/layout/pyramid2"/>
    <dgm:cxn modelId="{F6D720FF-719D-4405-9D48-1F212A685C75}" type="presParOf" srcId="{310A3E87-F67E-4269-B837-3C5DDEEDF906}" destId="{EE2C7C6F-5654-4052-98A3-1B11772A5A68}" srcOrd="0" destOrd="0" presId="urn:microsoft.com/office/officeart/2005/8/layout/pyramid2"/>
    <dgm:cxn modelId="{69EC0915-67CB-4B2F-BFEA-D21E52B9085A}" type="presParOf" srcId="{310A3E87-F67E-4269-B837-3C5DDEEDF906}" destId="{24B3D822-CC20-45C8-B845-88072437B35D}" srcOrd="1" destOrd="0" presId="urn:microsoft.com/office/officeart/2005/8/layout/pyramid2"/>
    <dgm:cxn modelId="{2A93F592-08EA-4322-B425-BD4E836A8F12}" type="presParOf" srcId="{24B3D822-CC20-45C8-B845-88072437B35D}" destId="{B469C873-DDBF-497C-9569-D0F42A7176A6}" srcOrd="0" destOrd="0" presId="urn:microsoft.com/office/officeart/2005/8/layout/pyramid2"/>
    <dgm:cxn modelId="{3160EFEB-8C1F-4464-938E-2BB2ACB66E7C}" type="presParOf" srcId="{24B3D822-CC20-45C8-B845-88072437B35D}" destId="{40C42670-35E9-49F2-84BA-E5C7599498A3}" srcOrd="1" destOrd="0" presId="urn:microsoft.com/office/officeart/2005/8/layout/pyramid2"/>
    <dgm:cxn modelId="{0025B5AE-DCE6-4E7E-AFD4-E9AB1EC069A2}" type="presParOf" srcId="{24B3D822-CC20-45C8-B845-88072437B35D}" destId="{55A5B9AD-FB5E-4366-BCC5-05B0ACB594C1}" srcOrd="2" destOrd="0" presId="urn:microsoft.com/office/officeart/2005/8/layout/pyramid2"/>
    <dgm:cxn modelId="{B4AF8B90-0CB1-4BB9-A3C3-C8F8AC42114E}" type="presParOf" srcId="{24B3D822-CC20-45C8-B845-88072437B35D}" destId="{BDBA0F14-168D-41C6-9AC1-F5E4AF962FD9}" srcOrd="3" destOrd="0" presId="urn:microsoft.com/office/officeart/2005/8/layout/pyramid2"/>
    <dgm:cxn modelId="{8C12F87F-561A-43C3-8514-5839D1898577}" type="presParOf" srcId="{24B3D822-CC20-45C8-B845-88072437B35D}" destId="{0FD99F51-B09C-4F80-AC02-AA7A13767858}" srcOrd="4" destOrd="0" presId="urn:microsoft.com/office/officeart/2005/8/layout/pyramid2"/>
    <dgm:cxn modelId="{CC63F524-A53A-40B3-8F0F-297099971D10}" type="presParOf" srcId="{24B3D822-CC20-45C8-B845-88072437B35D}" destId="{6FB50FAB-C50F-4015-BFB3-96BDF22990B2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CF3FBE6-5F5D-4BB9-9F17-C21C82D0AA4E}" type="doc">
      <dgm:prSet loTypeId="urn:microsoft.com/office/officeart/2005/8/layout/vList2" loCatId="list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ru-RU"/>
        </a:p>
      </dgm:t>
    </dgm:pt>
    <dgm:pt modelId="{777A290D-BBBE-43E4-B509-C3C8F2889EC1}">
      <dgm:prSet phldrT="[Текст]" custT="1"/>
      <dgm:spPr/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Налог на доходы физических лиц –</a:t>
          </a:r>
        </a:p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 134,0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2A14B5D9-AFE5-47BD-B953-756AD48C6A74}" type="parTrans" cxnId="{AE9E9A16-AB39-4C29-A0B3-CC35AEE6BCEC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2278F8DD-F555-4A7A-B59B-51D6571B410B}" type="sibTrans" cxnId="{AE9E9A16-AB39-4C29-A0B3-CC35AEE6BCEC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754B8683-FFCB-42EA-B0DA-E6F6DE65DB42}">
      <dgm:prSet phldrT="[Текст]" custT="1"/>
      <dgm:spPr/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Налог на совокупный доход  - 315,0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7186190D-83AA-4A44-AD60-2C60068F3B3A}" type="parTrans" cxnId="{73871814-CAF3-4777-BE2F-8ABA6EE9961D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7E5B982E-6065-4A9C-BC71-AEAF17D15BE3}" type="sibTrans" cxnId="{73871814-CAF3-4777-BE2F-8ABA6EE9961D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60B590EB-2233-4FF2-8295-715CA4B7D1F7}">
      <dgm:prSet custT="1"/>
      <dgm:spPr/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Безвозмездные поступления  –2299,1</a:t>
          </a:r>
        </a:p>
        <a:p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D960F986-C509-4414-B0C5-302D81942028}" type="parTrans" cxnId="{F87DAAC3-95FA-4827-9C49-BD070C8EAE1F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B63502BD-A6B4-4064-BC02-1637663BD80E}" type="sibTrans" cxnId="{F87DAAC3-95FA-4827-9C49-BD070C8EAE1F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917DFEBB-CCE8-4F47-8960-1B18A9BBE647}">
      <dgm:prSet custT="1"/>
      <dgm:spPr/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Имущественные налоги – 1913,5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620FA3F1-7077-4A74-B050-E874AA660529}" type="parTrans" cxnId="{CFF6835F-731A-4B08-A2EC-6D27FF525FF4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ED3B9101-02DB-4902-9044-0A67606B596F}" type="sibTrans" cxnId="{CFF6835F-731A-4B08-A2EC-6D27FF525FF4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8D6F6FE0-F79A-4D42-AA24-1B4D1EF402CD}">
      <dgm:prSet custT="1"/>
      <dgm:spPr/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Государственная пошлина –  2,0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25C3E8E8-FCA3-4335-A96A-E785C57CFB7C}" type="parTrans" cxnId="{13DF29F1-FC01-499A-88A0-0C6EB80CEB1C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235BF509-6BC9-41A0-93E0-8DE43BA99AB1}" type="sibTrans" cxnId="{13DF29F1-FC01-499A-88A0-0C6EB80CEB1C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908C1992-CE9A-454F-9204-9371138A6AB2}">
      <dgm:prSet phldrT="[Текст]" custT="1"/>
      <dgm:spPr/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Доходы от использования имущества – 0 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830DD8FD-128C-4051-AF48-05BCE8F85A78}" type="parTrans" cxnId="{FDA7C181-5663-49F7-9519-7E3C1A2CB560}">
      <dgm:prSet/>
      <dgm:spPr/>
      <dgm:t>
        <a:bodyPr/>
        <a:lstStyle/>
        <a:p>
          <a:endParaRPr lang="ru-RU"/>
        </a:p>
      </dgm:t>
    </dgm:pt>
    <dgm:pt modelId="{8EBCD18B-C0E0-499E-AEDA-385786A861D5}" type="sibTrans" cxnId="{FDA7C181-5663-49F7-9519-7E3C1A2CB560}">
      <dgm:prSet/>
      <dgm:spPr/>
      <dgm:t>
        <a:bodyPr/>
        <a:lstStyle/>
        <a:p>
          <a:endParaRPr lang="ru-RU"/>
        </a:p>
      </dgm:t>
    </dgm:pt>
    <dgm:pt modelId="{716928D5-CD7F-4AF3-8298-209B9949C620}" type="pres">
      <dgm:prSet presAssocID="{CCF3FBE6-5F5D-4BB9-9F17-C21C82D0AA4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E55B87A-BC63-4F63-8FE9-EF7A257CBF36}" type="pres">
      <dgm:prSet presAssocID="{777A290D-BBBE-43E4-B509-C3C8F2889EC1}" presName="parentText" presStyleLbl="node1" presStyleIdx="0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17BE612-B704-4A50-9503-D1E0E7FD3E0C}" type="pres">
      <dgm:prSet presAssocID="{2278F8DD-F555-4A7A-B59B-51D6571B410B}" presName="spacer" presStyleCnt="0"/>
      <dgm:spPr/>
      <dgm:t>
        <a:bodyPr/>
        <a:lstStyle/>
        <a:p>
          <a:endParaRPr lang="ru-RU"/>
        </a:p>
      </dgm:t>
    </dgm:pt>
    <dgm:pt modelId="{1FAD3718-0B2C-4C57-AC74-478D60F070CF}" type="pres">
      <dgm:prSet presAssocID="{917DFEBB-CCE8-4F47-8960-1B18A9BBE647}" presName="parentText" presStyleLbl="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221475C-4858-4FCA-8D87-36F3D57E1E62}" type="pres">
      <dgm:prSet presAssocID="{ED3B9101-02DB-4902-9044-0A67606B596F}" presName="spacer" presStyleCnt="0"/>
      <dgm:spPr/>
      <dgm:t>
        <a:bodyPr/>
        <a:lstStyle/>
        <a:p>
          <a:endParaRPr lang="ru-RU"/>
        </a:p>
      </dgm:t>
    </dgm:pt>
    <dgm:pt modelId="{D88D7DC9-C87B-415F-A307-AAFFC415BA73}" type="pres">
      <dgm:prSet presAssocID="{8D6F6FE0-F79A-4D42-AA24-1B4D1EF402CD}" presName="parentText" presStyleLbl="node1" presStyleIdx="2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440A7E0-2F59-4FA5-A837-A9E3ADF309AE}" type="pres">
      <dgm:prSet presAssocID="{235BF509-6BC9-41A0-93E0-8DE43BA99AB1}" presName="spacer" presStyleCnt="0"/>
      <dgm:spPr/>
      <dgm:t>
        <a:bodyPr/>
        <a:lstStyle/>
        <a:p>
          <a:endParaRPr lang="ru-RU"/>
        </a:p>
      </dgm:t>
    </dgm:pt>
    <dgm:pt modelId="{AD9B5ED4-D5EA-4C9F-BFCE-07D89F0F4DEE}" type="pres">
      <dgm:prSet presAssocID="{754B8683-FFCB-42EA-B0DA-E6F6DE65DB42}" presName="parentText" presStyleLbl="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B2CC9AF-98C9-4A9E-9D53-525EDB101620}" type="pres">
      <dgm:prSet presAssocID="{7E5B982E-6065-4A9C-BC71-AEAF17D15BE3}" presName="spacer" presStyleCnt="0"/>
      <dgm:spPr/>
      <dgm:t>
        <a:bodyPr/>
        <a:lstStyle/>
        <a:p>
          <a:endParaRPr lang="ru-RU"/>
        </a:p>
      </dgm:t>
    </dgm:pt>
    <dgm:pt modelId="{549C527F-59CB-49B5-9C33-C17455FCFC6B}" type="pres">
      <dgm:prSet presAssocID="{908C1992-CE9A-454F-9204-9371138A6AB2}" presName="parentText" presStyleLbl="node1" presStyleIdx="4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B943FFB-E206-43AD-89F0-CA9586B39947}" type="pres">
      <dgm:prSet presAssocID="{8EBCD18B-C0E0-499E-AEDA-385786A861D5}" presName="spacer" presStyleCnt="0"/>
      <dgm:spPr/>
    </dgm:pt>
    <dgm:pt modelId="{38ED097D-C979-4DA5-BE6E-A5C08E96F9B0}" type="pres">
      <dgm:prSet presAssocID="{60B590EB-2233-4FF2-8295-715CA4B7D1F7}" presName="parentText" presStyleLbl="node1" presStyleIdx="5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3DF29F1-FC01-499A-88A0-0C6EB80CEB1C}" srcId="{CCF3FBE6-5F5D-4BB9-9F17-C21C82D0AA4E}" destId="{8D6F6FE0-F79A-4D42-AA24-1B4D1EF402CD}" srcOrd="2" destOrd="0" parTransId="{25C3E8E8-FCA3-4335-A96A-E785C57CFB7C}" sibTransId="{235BF509-6BC9-41A0-93E0-8DE43BA99AB1}"/>
    <dgm:cxn modelId="{1C5E7FD9-F9BA-4853-AEA1-5156977D7144}" type="presOf" srcId="{CCF3FBE6-5F5D-4BB9-9F17-C21C82D0AA4E}" destId="{716928D5-CD7F-4AF3-8298-209B9949C620}" srcOrd="0" destOrd="0" presId="urn:microsoft.com/office/officeart/2005/8/layout/vList2"/>
    <dgm:cxn modelId="{56934463-1ECE-4D50-B3E3-F82F710DC969}" type="presOf" srcId="{917DFEBB-CCE8-4F47-8960-1B18A9BBE647}" destId="{1FAD3718-0B2C-4C57-AC74-478D60F070CF}" srcOrd="0" destOrd="0" presId="urn:microsoft.com/office/officeart/2005/8/layout/vList2"/>
    <dgm:cxn modelId="{134EDFE0-25B7-4C4F-A34E-8D16C7CA70CB}" type="presOf" srcId="{777A290D-BBBE-43E4-B509-C3C8F2889EC1}" destId="{0E55B87A-BC63-4F63-8FE9-EF7A257CBF36}" srcOrd="0" destOrd="0" presId="urn:microsoft.com/office/officeart/2005/8/layout/vList2"/>
    <dgm:cxn modelId="{633D5185-15AD-4FFD-8B78-43064A067992}" type="presOf" srcId="{8D6F6FE0-F79A-4D42-AA24-1B4D1EF402CD}" destId="{D88D7DC9-C87B-415F-A307-AAFFC415BA73}" srcOrd="0" destOrd="0" presId="urn:microsoft.com/office/officeart/2005/8/layout/vList2"/>
    <dgm:cxn modelId="{CFF6835F-731A-4B08-A2EC-6D27FF525FF4}" srcId="{CCF3FBE6-5F5D-4BB9-9F17-C21C82D0AA4E}" destId="{917DFEBB-CCE8-4F47-8960-1B18A9BBE647}" srcOrd="1" destOrd="0" parTransId="{620FA3F1-7077-4A74-B050-E874AA660529}" sibTransId="{ED3B9101-02DB-4902-9044-0A67606B596F}"/>
    <dgm:cxn modelId="{78C45C6A-A026-4677-AE43-FBA15DB7A1F5}" type="presOf" srcId="{60B590EB-2233-4FF2-8295-715CA4B7D1F7}" destId="{38ED097D-C979-4DA5-BE6E-A5C08E96F9B0}" srcOrd="0" destOrd="0" presId="urn:microsoft.com/office/officeart/2005/8/layout/vList2"/>
    <dgm:cxn modelId="{AE9E9A16-AB39-4C29-A0B3-CC35AEE6BCEC}" srcId="{CCF3FBE6-5F5D-4BB9-9F17-C21C82D0AA4E}" destId="{777A290D-BBBE-43E4-B509-C3C8F2889EC1}" srcOrd="0" destOrd="0" parTransId="{2A14B5D9-AFE5-47BD-B953-756AD48C6A74}" sibTransId="{2278F8DD-F555-4A7A-B59B-51D6571B410B}"/>
    <dgm:cxn modelId="{762B06D0-45FB-4AFB-B5E4-2F3D5DB551C6}" type="presOf" srcId="{754B8683-FFCB-42EA-B0DA-E6F6DE65DB42}" destId="{AD9B5ED4-D5EA-4C9F-BFCE-07D89F0F4DEE}" srcOrd="0" destOrd="0" presId="urn:microsoft.com/office/officeart/2005/8/layout/vList2"/>
    <dgm:cxn modelId="{DE95F251-10DE-40CA-80A4-DF8B0864E314}" type="presOf" srcId="{908C1992-CE9A-454F-9204-9371138A6AB2}" destId="{549C527F-59CB-49B5-9C33-C17455FCFC6B}" srcOrd="0" destOrd="0" presId="urn:microsoft.com/office/officeart/2005/8/layout/vList2"/>
    <dgm:cxn modelId="{F87DAAC3-95FA-4827-9C49-BD070C8EAE1F}" srcId="{CCF3FBE6-5F5D-4BB9-9F17-C21C82D0AA4E}" destId="{60B590EB-2233-4FF2-8295-715CA4B7D1F7}" srcOrd="5" destOrd="0" parTransId="{D960F986-C509-4414-B0C5-302D81942028}" sibTransId="{B63502BD-A6B4-4064-BC02-1637663BD80E}"/>
    <dgm:cxn modelId="{73871814-CAF3-4777-BE2F-8ABA6EE9961D}" srcId="{CCF3FBE6-5F5D-4BB9-9F17-C21C82D0AA4E}" destId="{754B8683-FFCB-42EA-B0DA-E6F6DE65DB42}" srcOrd="3" destOrd="0" parTransId="{7186190D-83AA-4A44-AD60-2C60068F3B3A}" sibTransId="{7E5B982E-6065-4A9C-BC71-AEAF17D15BE3}"/>
    <dgm:cxn modelId="{FDA7C181-5663-49F7-9519-7E3C1A2CB560}" srcId="{CCF3FBE6-5F5D-4BB9-9F17-C21C82D0AA4E}" destId="{908C1992-CE9A-454F-9204-9371138A6AB2}" srcOrd="4" destOrd="0" parTransId="{830DD8FD-128C-4051-AF48-05BCE8F85A78}" sibTransId="{8EBCD18B-C0E0-499E-AEDA-385786A861D5}"/>
    <dgm:cxn modelId="{671167EA-FDC0-49ED-BCF9-B697E4C9E9FC}" type="presParOf" srcId="{716928D5-CD7F-4AF3-8298-209B9949C620}" destId="{0E55B87A-BC63-4F63-8FE9-EF7A257CBF36}" srcOrd="0" destOrd="0" presId="urn:microsoft.com/office/officeart/2005/8/layout/vList2"/>
    <dgm:cxn modelId="{2485E8F7-6D7B-463C-AFD3-1C0974F0BA8A}" type="presParOf" srcId="{716928D5-CD7F-4AF3-8298-209B9949C620}" destId="{417BE612-B704-4A50-9503-D1E0E7FD3E0C}" srcOrd="1" destOrd="0" presId="urn:microsoft.com/office/officeart/2005/8/layout/vList2"/>
    <dgm:cxn modelId="{EABCDB63-C0A4-4155-9CF8-397DFE2A4E2C}" type="presParOf" srcId="{716928D5-CD7F-4AF3-8298-209B9949C620}" destId="{1FAD3718-0B2C-4C57-AC74-478D60F070CF}" srcOrd="2" destOrd="0" presId="urn:microsoft.com/office/officeart/2005/8/layout/vList2"/>
    <dgm:cxn modelId="{E4A50797-33BF-4A7C-A378-54BD5A3A1A5E}" type="presParOf" srcId="{716928D5-CD7F-4AF3-8298-209B9949C620}" destId="{F221475C-4858-4FCA-8D87-36F3D57E1E62}" srcOrd="3" destOrd="0" presId="urn:microsoft.com/office/officeart/2005/8/layout/vList2"/>
    <dgm:cxn modelId="{EC9B4B37-C08F-4068-8F37-EEE18D7CE6B3}" type="presParOf" srcId="{716928D5-CD7F-4AF3-8298-209B9949C620}" destId="{D88D7DC9-C87B-415F-A307-AAFFC415BA73}" srcOrd="4" destOrd="0" presId="urn:microsoft.com/office/officeart/2005/8/layout/vList2"/>
    <dgm:cxn modelId="{1465D9A9-7567-48BA-A568-B29DDBA1C37F}" type="presParOf" srcId="{716928D5-CD7F-4AF3-8298-209B9949C620}" destId="{6440A7E0-2F59-4FA5-A837-A9E3ADF309AE}" srcOrd="5" destOrd="0" presId="urn:microsoft.com/office/officeart/2005/8/layout/vList2"/>
    <dgm:cxn modelId="{DE05C961-4BF0-4ED9-92D1-5DB1BA0445C5}" type="presParOf" srcId="{716928D5-CD7F-4AF3-8298-209B9949C620}" destId="{AD9B5ED4-D5EA-4C9F-BFCE-07D89F0F4DEE}" srcOrd="6" destOrd="0" presId="urn:microsoft.com/office/officeart/2005/8/layout/vList2"/>
    <dgm:cxn modelId="{BA73E32C-1CF7-4C2F-A79C-23723A92C4E8}" type="presParOf" srcId="{716928D5-CD7F-4AF3-8298-209B9949C620}" destId="{2B2CC9AF-98C9-4A9E-9D53-525EDB101620}" srcOrd="7" destOrd="0" presId="urn:microsoft.com/office/officeart/2005/8/layout/vList2"/>
    <dgm:cxn modelId="{A2E1A80D-C197-4115-949E-642A37F482F1}" type="presParOf" srcId="{716928D5-CD7F-4AF3-8298-209B9949C620}" destId="{549C527F-59CB-49B5-9C33-C17455FCFC6B}" srcOrd="8" destOrd="0" presId="urn:microsoft.com/office/officeart/2005/8/layout/vList2"/>
    <dgm:cxn modelId="{3D8514DA-0963-4235-AB1E-03D1CD66DA98}" type="presParOf" srcId="{716928D5-CD7F-4AF3-8298-209B9949C620}" destId="{0B943FFB-E206-43AD-89F0-CA9586B39947}" srcOrd="9" destOrd="0" presId="urn:microsoft.com/office/officeart/2005/8/layout/vList2"/>
    <dgm:cxn modelId="{86ADF3AB-9700-42BF-A30D-757D2A36EBAD}" type="presParOf" srcId="{716928D5-CD7F-4AF3-8298-209B9949C620}" destId="{38ED097D-C979-4DA5-BE6E-A5C08E96F9B0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68D9214-88B3-493F-ADE6-E7228A3D623A}" type="doc">
      <dgm:prSet loTypeId="urn:microsoft.com/office/officeart/2005/8/layout/vList2" loCatId="list" qsTypeId="urn:microsoft.com/office/officeart/2005/8/quickstyle/simple4" qsCatId="simple" csTypeId="urn:microsoft.com/office/officeart/2005/8/colors/accent6_2" csCatId="accent6" phldr="1"/>
      <dgm:spPr/>
      <dgm:t>
        <a:bodyPr/>
        <a:lstStyle/>
        <a:p>
          <a:endParaRPr lang="ru-RU"/>
        </a:p>
      </dgm:t>
    </dgm:pt>
    <dgm:pt modelId="{68601121-B501-4852-8FD9-DA52C7F41158}">
      <dgm:prSet phldrT="[Текст]" custT="1"/>
      <dgm:spPr/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Жилищно–коммунальное хозяйство –493,3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2B0CCC17-47D7-4AF1-9297-FA7434C706B5}" type="parTrans" cxnId="{4B8E6A28-F2E5-4633-9D40-FCCCAD76B1AE}">
      <dgm:prSet/>
      <dgm:spPr/>
      <dgm:t>
        <a:bodyPr/>
        <a:lstStyle/>
        <a:p>
          <a:endParaRPr lang="ru-RU"/>
        </a:p>
      </dgm:t>
    </dgm:pt>
    <dgm:pt modelId="{8E370B41-9FC1-4B4D-A34F-CB433CF8B92C}" type="sibTrans" cxnId="{4B8E6A28-F2E5-4633-9D40-FCCCAD76B1AE}">
      <dgm:prSet/>
      <dgm:spPr/>
      <dgm:t>
        <a:bodyPr/>
        <a:lstStyle/>
        <a:p>
          <a:endParaRPr lang="ru-RU"/>
        </a:p>
      </dgm:t>
    </dgm:pt>
    <dgm:pt modelId="{6DE8F380-9025-4711-8840-5F97EF4AAAD4}">
      <dgm:prSet custT="1"/>
      <dgm:spPr/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Культура – 383,1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5094DD63-678B-4172-8856-91A84650975F}" type="parTrans" cxnId="{E2D0CE06-71C8-45F5-A9BB-11C119841173}">
      <dgm:prSet/>
      <dgm:spPr/>
      <dgm:t>
        <a:bodyPr/>
        <a:lstStyle/>
        <a:p>
          <a:endParaRPr lang="ru-RU"/>
        </a:p>
      </dgm:t>
    </dgm:pt>
    <dgm:pt modelId="{A8370EED-D252-4A6F-8672-1667492A2E14}" type="sibTrans" cxnId="{E2D0CE06-71C8-45F5-A9BB-11C119841173}">
      <dgm:prSet/>
      <dgm:spPr/>
      <dgm:t>
        <a:bodyPr/>
        <a:lstStyle/>
        <a:p>
          <a:endParaRPr lang="ru-RU"/>
        </a:p>
      </dgm:t>
    </dgm:pt>
    <dgm:pt modelId="{0504BD27-B1FC-4203-A517-B441222C19FF}">
      <dgm:prSet custT="1"/>
      <dgm:spPr/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Физическая культура и спорт– 4,0</a:t>
          </a:r>
        </a:p>
        <a:p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55FA6F06-AC67-40E6-802A-BC2D70BC3C13}" type="parTrans" cxnId="{5C00EE53-9224-4E7B-8AEA-B6CC80A5B735}">
      <dgm:prSet/>
      <dgm:spPr/>
      <dgm:t>
        <a:bodyPr/>
        <a:lstStyle/>
        <a:p>
          <a:endParaRPr lang="ru-RU"/>
        </a:p>
      </dgm:t>
    </dgm:pt>
    <dgm:pt modelId="{802A8DD2-3F58-404F-B8A4-F478411889FF}" type="sibTrans" cxnId="{5C00EE53-9224-4E7B-8AEA-B6CC80A5B735}">
      <dgm:prSet/>
      <dgm:spPr/>
      <dgm:t>
        <a:bodyPr/>
        <a:lstStyle/>
        <a:p>
          <a:endParaRPr lang="ru-RU"/>
        </a:p>
      </dgm:t>
    </dgm:pt>
    <dgm:pt modelId="{7332EBA9-D633-40C3-B397-76CC3A406A24}">
      <dgm:prSet phldrT="[Текст]" custT="1"/>
      <dgm:spPr/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Общегосударственные вопросы– 3482,7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492C4766-788E-4DE3-B142-B0F45F711244}" type="sibTrans" cxnId="{A8236626-1FAF-4964-B393-98D14B310761}">
      <dgm:prSet/>
      <dgm:spPr/>
      <dgm:t>
        <a:bodyPr/>
        <a:lstStyle/>
        <a:p>
          <a:endParaRPr lang="ru-RU"/>
        </a:p>
      </dgm:t>
    </dgm:pt>
    <dgm:pt modelId="{83929E23-E58B-42A2-AD3D-C8A072294E50}" type="parTrans" cxnId="{A8236626-1FAF-4964-B393-98D14B310761}">
      <dgm:prSet/>
      <dgm:spPr/>
      <dgm:t>
        <a:bodyPr/>
        <a:lstStyle/>
        <a:p>
          <a:endParaRPr lang="ru-RU"/>
        </a:p>
      </dgm:t>
    </dgm:pt>
    <dgm:pt modelId="{F78CD503-24CB-436C-B567-E64699DFBDC2}">
      <dgm:prSet phldrT="[Текст]" custT="1"/>
      <dgm:spPr/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Национальная оборона- 69,3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422372B0-4A47-40D5-A855-5DDD7304B5BD}" type="parTrans" cxnId="{FB8593C2-50EF-40A0-8393-020DA3C7E9FC}">
      <dgm:prSet/>
      <dgm:spPr/>
      <dgm:t>
        <a:bodyPr/>
        <a:lstStyle/>
        <a:p>
          <a:endParaRPr lang="ru-RU"/>
        </a:p>
      </dgm:t>
    </dgm:pt>
    <dgm:pt modelId="{21D576F9-0E60-4024-B0F9-78A2FA57830F}" type="sibTrans" cxnId="{FB8593C2-50EF-40A0-8393-020DA3C7E9FC}">
      <dgm:prSet/>
      <dgm:spPr/>
      <dgm:t>
        <a:bodyPr/>
        <a:lstStyle/>
        <a:p>
          <a:endParaRPr lang="ru-RU"/>
        </a:p>
      </dgm:t>
    </dgm:pt>
    <dgm:pt modelId="{72457B6E-2DE9-4B6F-B2C3-5E9AE8FAAC05}">
      <dgm:prSet phldrT="[Текст]" custT="1"/>
      <dgm:spPr/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Национальная безопасность и правоохранительная деятельность –38,0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E7A609C9-F553-4508-8A54-9ACFA36DA1BD}" type="parTrans" cxnId="{7E60A633-BE7A-44CE-BFB9-ECC461E72C71}">
      <dgm:prSet/>
      <dgm:spPr/>
      <dgm:t>
        <a:bodyPr/>
        <a:lstStyle/>
        <a:p>
          <a:endParaRPr lang="ru-RU"/>
        </a:p>
      </dgm:t>
    </dgm:pt>
    <dgm:pt modelId="{5721AF35-97CB-4E30-8116-F299BAC4915E}" type="sibTrans" cxnId="{7E60A633-BE7A-44CE-BFB9-ECC461E72C71}">
      <dgm:prSet/>
      <dgm:spPr/>
      <dgm:t>
        <a:bodyPr/>
        <a:lstStyle/>
        <a:p>
          <a:endParaRPr lang="ru-RU"/>
        </a:p>
      </dgm:t>
    </dgm:pt>
    <dgm:pt modelId="{678106EF-684B-45AF-8DDF-C848BC2B373A}">
      <dgm:prSet phldrT="[Текст]" custT="1"/>
      <dgm:spPr/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Национальная экономика – 141,9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5FB04E8C-D589-4830-B2FA-F2D830E688DC}" type="parTrans" cxnId="{88A51552-28E6-4A52-A09E-145E5E749C48}">
      <dgm:prSet/>
      <dgm:spPr/>
      <dgm:t>
        <a:bodyPr/>
        <a:lstStyle/>
        <a:p>
          <a:endParaRPr lang="ru-RU"/>
        </a:p>
      </dgm:t>
    </dgm:pt>
    <dgm:pt modelId="{187E9CA0-BB04-47B5-BA8E-4CF171A30BFE}" type="sibTrans" cxnId="{88A51552-28E6-4A52-A09E-145E5E749C48}">
      <dgm:prSet/>
      <dgm:spPr/>
      <dgm:t>
        <a:bodyPr/>
        <a:lstStyle/>
        <a:p>
          <a:endParaRPr lang="ru-RU"/>
        </a:p>
      </dgm:t>
    </dgm:pt>
    <dgm:pt modelId="{114EC0D7-7C0D-498A-AAD9-E256870189B2}" type="pres">
      <dgm:prSet presAssocID="{968D9214-88B3-493F-ADE6-E7228A3D623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6203AA5-54BC-4279-A362-15B52FF69F92}" type="pres">
      <dgm:prSet presAssocID="{7332EBA9-D633-40C3-B397-76CC3A406A24}" presName="parentText" presStyleLbl="node1" presStyleIdx="0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B49BF70-3550-416F-964D-2D709E95D25E}" type="pres">
      <dgm:prSet presAssocID="{492C4766-788E-4DE3-B142-B0F45F711244}" presName="spacer" presStyleCnt="0"/>
      <dgm:spPr/>
      <dgm:t>
        <a:bodyPr/>
        <a:lstStyle/>
        <a:p>
          <a:endParaRPr lang="ru-RU"/>
        </a:p>
      </dgm:t>
    </dgm:pt>
    <dgm:pt modelId="{20B9C0C8-8C7F-492F-8A66-406A0E609FD4}" type="pres">
      <dgm:prSet presAssocID="{F78CD503-24CB-436C-B567-E64699DFBDC2}" presName="parentText" presStyleLbl="node1" presStyleIdx="1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F2F5242-3110-4BEC-85CC-A70C160B4B2C}" type="pres">
      <dgm:prSet presAssocID="{21D576F9-0E60-4024-B0F9-78A2FA57830F}" presName="spacer" presStyleCnt="0"/>
      <dgm:spPr/>
      <dgm:t>
        <a:bodyPr/>
        <a:lstStyle/>
        <a:p>
          <a:endParaRPr lang="ru-RU"/>
        </a:p>
      </dgm:t>
    </dgm:pt>
    <dgm:pt modelId="{74EDBC97-6F10-4FB4-A2B5-B9D53E937C12}" type="pres">
      <dgm:prSet presAssocID="{72457B6E-2DE9-4B6F-B2C3-5E9AE8FAAC05}" presName="parentText" presStyleLbl="node1" presStyleIdx="2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1917F07-E512-413A-BC2A-131BE262577E}" type="pres">
      <dgm:prSet presAssocID="{5721AF35-97CB-4E30-8116-F299BAC4915E}" presName="spacer" presStyleCnt="0"/>
      <dgm:spPr/>
      <dgm:t>
        <a:bodyPr/>
        <a:lstStyle/>
        <a:p>
          <a:endParaRPr lang="ru-RU"/>
        </a:p>
      </dgm:t>
    </dgm:pt>
    <dgm:pt modelId="{0093E836-92A8-4F57-AA2A-68DFA77A4350}" type="pres">
      <dgm:prSet presAssocID="{678106EF-684B-45AF-8DDF-C848BC2B373A}" presName="parentText" presStyleLbl="node1" presStyleIdx="3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28B85D9-D678-4BBF-9577-D57F1AA89DCD}" type="pres">
      <dgm:prSet presAssocID="{187E9CA0-BB04-47B5-BA8E-4CF171A30BFE}" presName="spacer" presStyleCnt="0"/>
      <dgm:spPr/>
      <dgm:t>
        <a:bodyPr/>
        <a:lstStyle/>
        <a:p>
          <a:endParaRPr lang="ru-RU"/>
        </a:p>
      </dgm:t>
    </dgm:pt>
    <dgm:pt modelId="{A895908A-4728-413C-BF2A-CBEFCD64E6CA}" type="pres">
      <dgm:prSet presAssocID="{68601121-B501-4852-8FD9-DA52C7F41158}" presName="parentText" presStyleLbl="node1" presStyleIdx="4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A2CC02E-4BFF-4843-9384-642558F546CD}" type="pres">
      <dgm:prSet presAssocID="{8E370B41-9FC1-4B4D-A34F-CB433CF8B92C}" presName="spacer" presStyleCnt="0"/>
      <dgm:spPr/>
      <dgm:t>
        <a:bodyPr/>
        <a:lstStyle/>
        <a:p>
          <a:endParaRPr lang="ru-RU"/>
        </a:p>
      </dgm:t>
    </dgm:pt>
    <dgm:pt modelId="{F73ADE98-D55C-424E-900F-98EAA79B75FA}" type="pres">
      <dgm:prSet presAssocID="{6DE8F380-9025-4711-8840-5F97EF4AAAD4}" presName="parentText" presStyleLbl="node1" presStyleIdx="5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177ACB2-4F91-479E-82E4-8409EBB80D44}" type="pres">
      <dgm:prSet presAssocID="{A8370EED-D252-4A6F-8672-1667492A2E14}" presName="spacer" presStyleCnt="0"/>
      <dgm:spPr/>
      <dgm:t>
        <a:bodyPr/>
        <a:lstStyle/>
        <a:p>
          <a:endParaRPr lang="ru-RU"/>
        </a:p>
      </dgm:t>
    </dgm:pt>
    <dgm:pt modelId="{FC6A26E3-2176-4C86-A0DE-5CB07184F32A}" type="pres">
      <dgm:prSet presAssocID="{0504BD27-B1FC-4203-A517-B441222C19FF}" presName="parentText" presStyleLbl="node1" presStyleIdx="6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CB4EF93-0DD3-4160-8A33-03A8AE2019C0}" type="presOf" srcId="{68601121-B501-4852-8FD9-DA52C7F41158}" destId="{A895908A-4728-413C-BF2A-CBEFCD64E6CA}" srcOrd="0" destOrd="0" presId="urn:microsoft.com/office/officeart/2005/8/layout/vList2"/>
    <dgm:cxn modelId="{A8236626-1FAF-4964-B393-98D14B310761}" srcId="{968D9214-88B3-493F-ADE6-E7228A3D623A}" destId="{7332EBA9-D633-40C3-B397-76CC3A406A24}" srcOrd="0" destOrd="0" parTransId="{83929E23-E58B-42A2-AD3D-C8A072294E50}" sibTransId="{492C4766-788E-4DE3-B142-B0F45F711244}"/>
    <dgm:cxn modelId="{4B8E6A28-F2E5-4633-9D40-FCCCAD76B1AE}" srcId="{968D9214-88B3-493F-ADE6-E7228A3D623A}" destId="{68601121-B501-4852-8FD9-DA52C7F41158}" srcOrd="4" destOrd="0" parTransId="{2B0CCC17-47D7-4AF1-9297-FA7434C706B5}" sibTransId="{8E370B41-9FC1-4B4D-A34F-CB433CF8B92C}"/>
    <dgm:cxn modelId="{FB8593C2-50EF-40A0-8393-020DA3C7E9FC}" srcId="{968D9214-88B3-493F-ADE6-E7228A3D623A}" destId="{F78CD503-24CB-436C-B567-E64699DFBDC2}" srcOrd="1" destOrd="0" parTransId="{422372B0-4A47-40D5-A855-5DDD7304B5BD}" sibTransId="{21D576F9-0E60-4024-B0F9-78A2FA57830F}"/>
    <dgm:cxn modelId="{E7A630E1-37CF-4975-90E6-5E3F8A851770}" type="presOf" srcId="{968D9214-88B3-493F-ADE6-E7228A3D623A}" destId="{114EC0D7-7C0D-498A-AAD9-E256870189B2}" srcOrd="0" destOrd="0" presId="urn:microsoft.com/office/officeart/2005/8/layout/vList2"/>
    <dgm:cxn modelId="{78954A96-1008-4345-96F4-EFAA8774E1CA}" type="presOf" srcId="{72457B6E-2DE9-4B6F-B2C3-5E9AE8FAAC05}" destId="{74EDBC97-6F10-4FB4-A2B5-B9D53E937C12}" srcOrd="0" destOrd="0" presId="urn:microsoft.com/office/officeart/2005/8/layout/vList2"/>
    <dgm:cxn modelId="{80065148-1C9C-4124-9038-8C6FD7032C60}" type="presOf" srcId="{F78CD503-24CB-436C-B567-E64699DFBDC2}" destId="{20B9C0C8-8C7F-492F-8A66-406A0E609FD4}" srcOrd="0" destOrd="0" presId="urn:microsoft.com/office/officeart/2005/8/layout/vList2"/>
    <dgm:cxn modelId="{EE7D66B1-3312-4F09-96C9-C1E0CBCFED21}" type="presOf" srcId="{6DE8F380-9025-4711-8840-5F97EF4AAAD4}" destId="{F73ADE98-D55C-424E-900F-98EAA79B75FA}" srcOrd="0" destOrd="0" presId="urn:microsoft.com/office/officeart/2005/8/layout/vList2"/>
    <dgm:cxn modelId="{5C00EE53-9224-4E7B-8AEA-B6CC80A5B735}" srcId="{968D9214-88B3-493F-ADE6-E7228A3D623A}" destId="{0504BD27-B1FC-4203-A517-B441222C19FF}" srcOrd="6" destOrd="0" parTransId="{55FA6F06-AC67-40E6-802A-BC2D70BC3C13}" sibTransId="{802A8DD2-3F58-404F-B8A4-F478411889FF}"/>
    <dgm:cxn modelId="{1C9BF24E-84F6-4351-AD6B-50EE9D80171D}" type="presOf" srcId="{0504BD27-B1FC-4203-A517-B441222C19FF}" destId="{FC6A26E3-2176-4C86-A0DE-5CB07184F32A}" srcOrd="0" destOrd="0" presId="urn:microsoft.com/office/officeart/2005/8/layout/vList2"/>
    <dgm:cxn modelId="{0FC9A5C3-6A66-4BE2-BD94-AF7E07E00586}" type="presOf" srcId="{7332EBA9-D633-40C3-B397-76CC3A406A24}" destId="{C6203AA5-54BC-4279-A362-15B52FF69F92}" srcOrd="0" destOrd="0" presId="urn:microsoft.com/office/officeart/2005/8/layout/vList2"/>
    <dgm:cxn modelId="{E2D0CE06-71C8-45F5-A9BB-11C119841173}" srcId="{968D9214-88B3-493F-ADE6-E7228A3D623A}" destId="{6DE8F380-9025-4711-8840-5F97EF4AAAD4}" srcOrd="5" destOrd="0" parTransId="{5094DD63-678B-4172-8856-91A84650975F}" sibTransId="{A8370EED-D252-4A6F-8672-1667492A2E14}"/>
    <dgm:cxn modelId="{BC1767C4-21E2-4ADD-97A9-69A23063B0A3}" type="presOf" srcId="{678106EF-684B-45AF-8DDF-C848BC2B373A}" destId="{0093E836-92A8-4F57-AA2A-68DFA77A4350}" srcOrd="0" destOrd="0" presId="urn:microsoft.com/office/officeart/2005/8/layout/vList2"/>
    <dgm:cxn modelId="{7E60A633-BE7A-44CE-BFB9-ECC461E72C71}" srcId="{968D9214-88B3-493F-ADE6-E7228A3D623A}" destId="{72457B6E-2DE9-4B6F-B2C3-5E9AE8FAAC05}" srcOrd="2" destOrd="0" parTransId="{E7A609C9-F553-4508-8A54-9ACFA36DA1BD}" sibTransId="{5721AF35-97CB-4E30-8116-F299BAC4915E}"/>
    <dgm:cxn modelId="{88A51552-28E6-4A52-A09E-145E5E749C48}" srcId="{968D9214-88B3-493F-ADE6-E7228A3D623A}" destId="{678106EF-684B-45AF-8DDF-C848BC2B373A}" srcOrd="3" destOrd="0" parTransId="{5FB04E8C-D589-4830-B2FA-F2D830E688DC}" sibTransId="{187E9CA0-BB04-47B5-BA8E-4CF171A30BFE}"/>
    <dgm:cxn modelId="{6B87815A-3B89-4D57-8547-F631C8E7DC43}" type="presParOf" srcId="{114EC0D7-7C0D-498A-AAD9-E256870189B2}" destId="{C6203AA5-54BC-4279-A362-15B52FF69F92}" srcOrd="0" destOrd="0" presId="urn:microsoft.com/office/officeart/2005/8/layout/vList2"/>
    <dgm:cxn modelId="{9AAEE478-C48D-41B4-9321-59FE3CB0DA55}" type="presParOf" srcId="{114EC0D7-7C0D-498A-AAD9-E256870189B2}" destId="{FB49BF70-3550-416F-964D-2D709E95D25E}" srcOrd="1" destOrd="0" presId="urn:microsoft.com/office/officeart/2005/8/layout/vList2"/>
    <dgm:cxn modelId="{B1447ABC-8A57-4271-BF96-D5A17215DE97}" type="presParOf" srcId="{114EC0D7-7C0D-498A-AAD9-E256870189B2}" destId="{20B9C0C8-8C7F-492F-8A66-406A0E609FD4}" srcOrd="2" destOrd="0" presId="urn:microsoft.com/office/officeart/2005/8/layout/vList2"/>
    <dgm:cxn modelId="{35D9B856-0F56-47AC-8750-534E9C7672A9}" type="presParOf" srcId="{114EC0D7-7C0D-498A-AAD9-E256870189B2}" destId="{EF2F5242-3110-4BEC-85CC-A70C160B4B2C}" srcOrd="3" destOrd="0" presId="urn:microsoft.com/office/officeart/2005/8/layout/vList2"/>
    <dgm:cxn modelId="{F95DB94D-15FE-4EE9-BFDF-84EBE3DBE434}" type="presParOf" srcId="{114EC0D7-7C0D-498A-AAD9-E256870189B2}" destId="{74EDBC97-6F10-4FB4-A2B5-B9D53E937C12}" srcOrd="4" destOrd="0" presId="urn:microsoft.com/office/officeart/2005/8/layout/vList2"/>
    <dgm:cxn modelId="{219132F0-37CB-4148-929E-ACD3EDCEFF5F}" type="presParOf" srcId="{114EC0D7-7C0D-498A-AAD9-E256870189B2}" destId="{71917F07-E512-413A-BC2A-131BE262577E}" srcOrd="5" destOrd="0" presId="urn:microsoft.com/office/officeart/2005/8/layout/vList2"/>
    <dgm:cxn modelId="{4BE1663E-297F-4FE0-B15C-DF44CE8B7C1D}" type="presParOf" srcId="{114EC0D7-7C0D-498A-AAD9-E256870189B2}" destId="{0093E836-92A8-4F57-AA2A-68DFA77A4350}" srcOrd="6" destOrd="0" presId="urn:microsoft.com/office/officeart/2005/8/layout/vList2"/>
    <dgm:cxn modelId="{373623D0-D2FB-4DDE-AE29-AF2F149193DA}" type="presParOf" srcId="{114EC0D7-7C0D-498A-AAD9-E256870189B2}" destId="{A28B85D9-D678-4BBF-9577-D57F1AA89DCD}" srcOrd="7" destOrd="0" presId="urn:microsoft.com/office/officeart/2005/8/layout/vList2"/>
    <dgm:cxn modelId="{A900027A-AFAF-46CA-901A-428B3C023C20}" type="presParOf" srcId="{114EC0D7-7C0D-498A-AAD9-E256870189B2}" destId="{A895908A-4728-413C-BF2A-CBEFCD64E6CA}" srcOrd="8" destOrd="0" presId="urn:microsoft.com/office/officeart/2005/8/layout/vList2"/>
    <dgm:cxn modelId="{7BDCC9F2-B225-419C-8F1E-4523EFDE692C}" type="presParOf" srcId="{114EC0D7-7C0D-498A-AAD9-E256870189B2}" destId="{5A2CC02E-4BFF-4843-9384-642558F546CD}" srcOrd="9" destOrd="0" presId="urn:microsoft.com/office/officeart/2005/8/layout/vList2"/>
    <dgm:cxn modelId="{D9768546-7CA3-4131-B42A-43A71CA52092}" type="presParOf" srcId="{114EC0D7-7C0D-498A-AAD9-E256870189B2}" destId="{F73ADE98-D55C-424E-900F-98EAA79B75FA}" srcOrd="10" destOrd="0" presId="urn:microsoft.com/office/officeart/2005/8/layout/vList2"/>
    <dgm:cxn modelId="{D78C3893-A627-425D-9970-0A8F37CCAA72}" type="presParOf" srcId="{114EC0D7-7C0D-498A-AAD9-E256870189B2}" destId="{1177ACB2-4F91-479E-82E4-8409EBB80D44}" srcOrd="11" destOrd="0" presId="urn:microsoft.com/office/officeart/2005/8/layout/vList2"/>
    <dgm:cxn modelId="{B3AF37D4-AEE4-4D1B-A1B8-42080215A00E}" type="presParOf" srcId="{114EC0D7-7C0D-498A-AAD9-E256870189B2}" destId="{FC6A26E3-2176-4C86-A0DE-5CB07184F32A}" srcOrd="1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E2C7C6F-5654-4052-98A3-1B11772A5A68}">
      <dsp:nvSpPr>
        <dsp:cNvPr id="0" name=""/>
        <dsp:cNvSpPr/>
      </dsp:nvSpPr>
      <dsp:spPr>
        <a:xfrm>
          <a:off x="484604" y="0"/>
          <a:ext cx="4532330" cy="4532330"/>
        </a:xfrm>
        <a:prstGeom prst="triangle">
          <a:avLst/>
        </a:prstGeom>
        <a:solidFill>
          <a:schemeClr val="accent3">
            <a:shade val="8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469C873-DDBF-497C-9569-D0F42A7176A6}">
      <dsp:nvSpPr>
        <dsp:cNvPr id="0" name=""/>
        <dsp:cNvSpPr/>
      </dsp:nvSpPr>
      <dsp:spPr>
        <a:xfrm>
          <a:off x="502474" y="455658"/>
          <a:ext cx="7442604" cy="129314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>
              <a:latin typeface="Times New Roman" pitchFamily="18" charset="0"/>
              <a:cs typeface="Times New Roman" pitchFamily="18" charset="0"/>
            </a:rPr>
            <a:t>Основных направлениях бюджетной и налоговой политики  Мирненского сельского поселения, утвержденного постановлением № 62 от 22.11.2017г администрации Мирненского сельского поселения</a:t>
          </a:r>
          <a:endParaRPr lang="ru-RU" sz="1300" kern="1200" dirty="0"/>
        </a:p>
      </dsp:txBody>
      <dsp:txXfrm>
        <a:off x="565600" y="518784"/>
        <a:ext cx="7316352" cy="1166897"/>
      </dsp:txXfrm>
    </dsp:sp>
    <dsp:sp modelId="{55A5B9AD-FB5E-4366-BCC5-05B0ACB594C1}">
      <dsp:nvSpPr>
        <dsp:cNvPr id="0" name=""/>
        <dsp:cNvSpPr/>
      </dsp:nvSpPr>
      <dsp:spPr>
        <a:xfrm>
          <a:off x="785822" y="1997112"/>
          <a:ext cx="6875909" cy="85150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3">
              <a:shade val="80000"/>
              <a:hueOff val="-209452"/>
              <a:satOff val="992"/>
              <a:lumOff val="1354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>
              <a:latin typeface="Times New Roman" pitchFamily="18" charset="0"/>
              <a:cs typeface="Times New Roman" pitchFamily="18" charset="0"/>
            </a:rPr>
            <a:t>Прогнозе социально экономического развития Мирненского сельского поселения, утвержденного постановлением № 52 от 05.07.2017г администрации Мирненского сельского поселения</a:t>
          </a:r>
          <a:endParaRPr lang="ru-RU" sz="13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827389" y="2038679"/>
        <a:ext cx="6792775" cy="768371"/>
      </dsp:txXfrm>
    </dsp:sp>
    <dsp:sp modelId="{0FD99F51-B09C-4F80-AC02-AA7A13767858}">
      <dsp:nvSpPr>
        <dsp:cNvPr id="0" name=""/>
        <dsp:cNvSpPr/>
      </dsp:nvSpPr>
      <dsp:spPr>
        <a:xfrm>
          <a:off x="1071570" y="3096922"/>
          <a:ext cx="6304412" cy="73144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3">
              <a:shade val="80000"/>
              <a:hueOff val="-418905"/>
              <a:satOff val="1984"/>
              <a:lumOff val="2708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Times New Roman" pitchFamily="18" charset="0"/>
              <a:cs typeface="Times New Roman" pitchFamily="18" charset="0"/>
            </a:rPr>
            <a:t>Муниципальных программах Мирненского сельского поселения</a:t>
          </a:r>
          <a:endParaRPr lang="ru-RU" sz="16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1107276" y="3132628"/>
        <a:ext cx="6233000" cy="66003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E55B87A-BC63-4F63-8FE9-EF7A257CBF36}">
      <dsp:nvSpPr>
        <dsp:cNvPr id="0" name=""/>
        <dsp:cNvSpPr/>
      </dsp:nvSpPr>
      <dsp:spPr>
        <a:xfrm>
          <a:off x="0" y="24618"/>
          <a:ext cx="3686172" cy="63648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Налог на доходы физических лиц –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 134,0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1070" y="55688"/>
        <a:ext cx="3624032" cy="574340"/>
      </dsp:txXfrm>
    </dsp:sp>
    <dsp:sp modelId="{1FAD3718-0B2C-4C57-AC74-478D60F070CF}">
      <dsp:nvSpPr>
        <dsp:cNvPr id="0" name=""/>
        <dsp:cNvSpPr/>
      </dsp:nvSpPr>
      <dsp:spPr>
        <a:xfrm>
          <a:off x="0" y="759018"/>
          <a:ext cx="3686172" cy="63648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Имущественные налоги – 1913,5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1070" y="790088"/>
        <a:ext cx="3624032" cy="574340"/>
      </dsp:txXfrm>
    </dsp:sp>
    <dsp:sp modelId="{D88D7DC9-C87B-415F-A307-AAFFC415BA73}">
      <dsp:nvSpPr>
        <dsp:cNvPr id="0" name=""/>
        <dsp:cNvSpPr/>
      </dsp:nvSpPr>
      <dsp:spPr>
        <a:xfrm>
          <a:off x="0" y="1493418"/>
          <a:ext cx="3686172" cy="63648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Государственная пошлина –  2,0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1070" y="1524488"/>
        <a:ext cx="3624032" cy="574340"/>
      </dsp:txXfrm>
    </dsp:sp>
    <dsp:sp modelId="{AD9B5ED4-D5EA-4C9F-BFCE-07D89F0F4DEE}">
      <dsp:nvSpPr>
        <dsp:cNvPr id="0" name=""/>
        <dsp:cNvSpPr/>
      </dsp:nvSpPr>
      <dsp:spPr>
        <a:xfrm>
          <a:off x="0" y="2227818"/>
          <a:ext cx="3686172" cy="63648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Налог на совокупный доход  - 315,0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1070" y="2258888"/>
        <a:ext cx="3624032" cy="574340"/>
      </dsp:txXfrm>
    </dsp:sp>
    <dsp:sp modelId="{549C527F-59CB-49B5-9C33-C17455FCFC6B}">
      <dsp:nvSpPr>
        <dsp:cNvPr id="0" name=""/>
        <dsp:cNvSpPr/>
      </dsp:nvSpPr>
      <dsp:spPr>
        <a:xfrm>
          <a:off x="0" y="2962218"/>
          <a:ext cx="3686172" cy="63648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Доходы от использования имущества – 0 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1070" y="2993288"/>
        <a:ext cx="3624032" cy="574340"/>
      </dsp:txXfrm>
    </dsp:sp>
    <dsp:sp modelId="{38ED097D-C979-4DA5-BE6E-A5C08E96F9B0}">
      <dsp:nvSpPr>
        <dsp:cNvPr id="0" name=""/>
        <dsp:cNvSpPr/>
      </dsp:nvSpPr>
      <dsp:spPr>
        <a:xfrm>
          <a:off x="0" y="3696618"/>
          <a:ext cx="3686172" cy="63648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Безвозмездные поступления  –2299,1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1070" y="3727688"/>
        <a:ext cx="3624032" cy="57434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203AA5-54BC-4279-A362-15B52FF69F92}">
      <dsp:nvSpPr>
        <dsp:cNvPr id="0" name=""/>
        <dsp:cNvSpPr/>
      </dsp:nvSpPr>
      <dsp:spPr>
        <a:xfrm>
          <a:off x="0" y="619"/>
          <a:ext cx="3857652" cy="610119"/>
        </a:xfrm>
        <a:prstGeom prst="round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74000"/>
              </a:schemeClr>
            </a:gs>
            <a:gs pos="49000">
              <a:schemeClr val="accent6">
                <a:hueOff val="0"/>
                <a:satOff val="0"/>
                <a:lumOff val="0"/>
                <a:alphaOff val="0"/>
                <a:tint val="96000"/>
                <a:shade val="84000"/>
                <a:satMod val="110000"/>
              </a:schemeClr>
            </a:gs>
            <a:gs pos="49100">
              <a:schemeClr val="accent6">
                <a:hueOff val="0"/>
                <a:satOff val="0"/>
                <a:lumOff val="0"/>
                <a:alphaOff val="0"/>
                <a:shade val="55000"/>
                <a:satMod val="150000"/>
              </a:schemeClr>
            </a:gs>
            <a:gs pos="92000">
              <a:schemeClr val="accent6">
                <a:hueOff val="0"/>
                <a:satOff val="0"/>
                <a:lumOff val="0"/>
                <a:alphaOff val="0"/>
                <a:tint val="98000"/>
                <a:shade val="90000"/>
                <a:satMod val="128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accent6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Общегосударственные вопросы– 3482,7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9784" y="30403"/>
        <a:ext cx="3798084" cy="550551"/>
      </dsp:txXfrm>
    </dsp:sp>
    <dsp:sp modelId="{20B9C0C8-8C7F-492F-8A66-406A0E609FD4}">
      <dsp:nvSpPr>
        <dsp:cNvPr id="0" name=""/>
        <dsp:cNvSpPr/>
      </dsp:nvSpPr>
      <dsp:spPr>
        <a:xfrm>
          <a:off x="0" y="625012"/>
          <a:ext cx="3857652" cy="610119"/>
        </a:xfrm>
        <a:prstGeom prst="round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74000"/>
              </a:schemeClr>
            </a:gs>
            <a:gs pos="49000">
              <a:schemeClr val="accent6">
                <a:hueOff val="0"/>
                <a:satOff val="0"/>
                <a:lumOff val="0"/>
                <a:alphaOff val="0"/>
                <a:tint val="96000"/>
                <a:shade val="84000"/>
                <a:satMod val="110000"/>
              </a:schemeClr>
            </a:gs>
            <a:gs pos="49100">
              <a:schemeClr val="accent6">
                <a:hueOff val="0"/>
                <a:satOff val="0"/>
                <a:lumOff val="0"/>
                <a:alphaOff val="0"/>
                <a:shade val="55000"/>
                <a:satMod val="150000"/>
              </a:schemeClr>
            </a:gs>
            <a:gs pos="92000">
              <a:schemeClr val="accent6">
                <a:hueOff val="0"/>
                <a:satOff val="0"/>
                <a:lumOff val="0"/>
                <a:alphaOff val="0"/>
                <a:tint val="98000"/>
                <a:shade val="90000"/>
                <a:satMod val="128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accent6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Национальная оборона- 69,3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9784" y="654796"/>
        <a:ext cx="3798084" cy="550551"/>
      </dsp:txXfrm>
    </dsp:sp>
    <dsp:sp modelId="{74EDBC97-6F10-4FB4-A2B5-B9D53E937C12}">
      <dsp:nvSpPr>
        <dsp:cNvPr id="0" name=""/>
        <dsp:cNvSpPr/>
      </dsp:nvSpPr>
      <dsp:spPr>
        <a:xfrm>
          <a:off x="0" y="1249405"/>
          <a:ext cx="3857652" cy="610119"/>
        </a:xfrm>
        <a:prstGeom prst="round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74000"/>
              </a:schemeClr>
            </a:gs>
            <a:gs pos="49000">
              <a:schemeClr val="accent6">
                <a:hueOff val="0"/>
                <a:satOff val="0"/>
                <a:lumOff val="0"/>
                <a:alphaOff val="0"/>
                <a:tint val="96000"/>
                <a:shade val="84000"/>
                <a:satMod val="110000"/>
              </a:schemeClr>
            </a:gs>
            <a:gs pos="49100">
              <a:schemeClr val="accent6">
                <a:hueOff val="0"/>
                <a:satOff val="0"/>
                <a:lumOff val="0"/>
                <a:alphaOff val="0"/>
                <a:shade val="55000"/>
                <a:satMod val="150000"/>
              </a:schemeClr>
            </a:gs>
            <a:gs pos="92000">
              <a:schemeClr val="accent6">
                <a:hueOff val="0"/>
                <a:satOff val="0"/>
                <a:lumOff val="0"/>
                <a:alphaOff val="0"/>
                <a:tint val="98000"/>
                <a:shade val="90000"/>
                <a:satMod val="128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accent6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Национальная безопасность и правоохранительная деятельность –38,0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9784" y="1279189"/>
        <a:ext cx="3798084" cy="550551"/>
      </dsp:txXfrm>
    </dsp:sp>
    <dsp:sp modelId="{0093E836-92A8-4F57-AA2A-68DFA77A4350}">
      <dsp:nvSpPr>
        <dsp:cNvPr id="0" name=""/>
        <dsp:cNvSpPr/>
      </dsp:nvSpPr>
      <dsp:spPr>
        <a:xfrm>
          <a:off x="0" y="1873799"/>
          <a:ext cx="3857652" cy="610119"/>
        </a:xfrm>
        <a:prstGeom prst="round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74000"/>
              </a:schemeClr>
            </a:gs>
            <a:gs pos="49000">
              <a:schemeClr val="accent6">
                <a:hueOff val="0"/>
                <a:satOff val="0"/>
                <a:lumOff val="0"/>
                <a:alphaOff val="0"/>
                <a:tint val="96000"/>
                <a:shade val="84000"/>
                <a:satMod val="110000"/>
              </a:schemeClr>
            </a:gs>
            <a:gs pos="49100">
              <a:schemeClr val="accent6">
                <a:hueOff val="0"/>
                <a:satOff val="0"/>
                <a:lumOff val="0"/>
                <a:alphaOff val="0"/>
                <a:shade val="55000"/>
                <a:satMod val="150000"/>
              </a:schemeClr>
            </a:gs>
            <a:gs pos="92000">
              <a:schemeClr val="accent6">
                <a:hueOff val="0"/>
                <a:satOff val="0"/>
                <a:lumOff val="0"/>
                <a:alphaOff val="0"/>
                <a:tint val="98000"/>
                <a:shade val="90000"/>
                <a:satMod val="128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accent6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Национальная экономика – 141,9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9784" y="1903583"/>
        <a:ext cx="3798084" cy="550551"/>
      </dsp:txXfrm>
    </dsp:sp>
    <dsp:sp modelId="{A895908A-4728-413C-BF2A-CBEFCD64E6CA}">
      <dsp:nvSpPr>
        <dsp:cNvPr id="0" name=""/>
        <dsp:cNvSpPr/>
      </dsp:nvSpPr>
      <dsp:spPr>
        <a:xfrm>
          <a:off x="0" y="2498192"/>
          <a:ext cx="3857652" cy="610119"/>
        </a:xfrm>
        <a:prstGeom prst="round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74000"/>
              </a:schemeClr>
            </a:gs>
            <a:gs pos="49000">
              <a:schemeClr val="accent6">
                <a:hueOff val="0"/>
                <a:satOff val="0"/>
                <a:lumOff val="0"/>
                <a:alphaOff val="0"/>
                <a:tint val="96000"/>
                <a:shade val="84000"/>
                <a:satMod val="110000"/>
              </a:schemeClr>
            </a:gs>
            <a:gs pos="49100">
              <a:schemeClr val="accent6">
                <a:hueOff val="0"/>
                <a:satOff val="0"/>
                <a:lumOff val="0"/>
                <a:alphaOff val="0"/>
                <a:shade val="55000"/>
                <a:satMod val="150000"/>
              </a:schemeClr>
            </a:gs>
            <a:gs pos="92000">
              <a:schemeClr val="accent6">
                <a:hueOff val="0"/>
                <a:satOff val="0"/>
                <a:lumOff val="0"/>
                <a:alphaOff val="0"/>
                <a:tint val="98000"/>
                <a:shade val="90000"/>
                <a:satMod val="128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accent6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Жилищно–коммунальное хозяйство –493,3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9784" y="2527976"/>
        <a:ext cx="3798084" cy="550551"/>
      </dsp:txXfrm>
    </dsp:sp>
    <dsp:sp modelId="{F73ADE98-D55C-424E-900F-98EAA79B75FA}">
      <dsp:nvSpPr>
        <dsp:cNvPr id="0" name=""/>
        <dsp:cNvSpPr/>
      </dsp:nvSpPr>
      <dsp:spPr>
        <a:xfrm>
          <a:off x="0" y="3122585"/>
          <a:ext cx="3857652" cy="610119"/>
        </a:xfrm>
        <a:prstGeom prst="round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74000"/>
              </a:schemeClr>
            </a:gs>
            <a:gs pos="49000">
              <a:schemeClr val="accent6">
                <a:hueOff val="0"/>
                <a:satOff val="0"/>
                <a:lumOff val="0"/>
                <a:alphaOff val="0"/>
                <a:tint val="96000"/>
                <a:shade val="84000"/>
                <a:satMod val="110000"/>
              </a:schemeClr>
            </a:gs>
            <a:gs pos="49100">
              <a:schemeClr val="accent6">
                <a:hueOff val="0"/>
                <a:satOff val="0"/>
                <a:lumOff val="0"/>
                <a:alphaOff val="0"/>
                <a:shade val="55000"/>
                <a:satMod val="150000"/>
              </a:schemeClr>
            </a:gs>
            <a:gs pos="92000">
              <a:schemeClr val="accent6">
                <a:hueOff val="0"/>
                <a:satOff val="0"/>
                <a:lumOff val="0"/>
                <a:alphaOff val="0"/>
                <a:tint val="98000"/>
                <a:shade val="90000"/>
                <a:satMod val="128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accent6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Культура – 383,1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9784" y="3152369"/>
        <a:ext cx="3798084" cy="550551"/>
      </dsp:txXfrm>
    </dsp:sp>
    <dsp:sp modelId="{FC6A26E3-2176-4C86-A0DE-5CB07184F32A}">
      <dsp:nvSpPr>
        <dsp:cNvPr id="0" name=""/>
        <dsp:cNvSpPr/>
      </dsp:nvSpPr>
      <dsp:spPr>
        <a:xfrm>
          <a:off x="0" y="3746978"/>
          <a:ext cx="3857652" cy="610119"/>
        </a:xfrm>
        <a:prstGeom prst="round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74000"/>
              </a:schemeClr>
            </a:gs>
            <a:gs pos="49000">
              <a:schemeClr val="accent6">
                <a:hueOff val="0"/>
                <a:satOff val="0"/>
                <a:lumOff val="0"/>
                <a:alphaOff val="0"/>
                <a:tint val="96000"/>
                <a:shade val="84000"/>
                <a:satMod val="110000"/>
              </a:schemeClr>
            </a:gs>
            <a:gs pos="49100">
              <a:schemeClr val="accent6">
                <a:hueOff val="0"/>
                <a:satOff val="0"/>
                <a:lumOff val="0"/>
                <a:alphaOff val="0"/>
                <a:shade val="55000"/>
                <a:satMod val="150000"/>
              </a:schemeClr>
            </a:gs>
            <a:gs pos="92000">
              <a:schemeClr val="accent6">
                <a:hueOff val="0"/>
                <a:satOff val="0"/>
                <a:lumOff val="0"/>
                <a:alphaOff val="0"/>
                <a:tint val="98000"/>
                <a:shade val="90000"/>
                <a:satMod val="128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accent6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Физическая культура и спорт– 4,0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9784" y="3776762"/>
        <a:ext cx="3798084" cy="55055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511731"/>
          </a:xfrm>
          <a:prstGeom prst="rect">
            <a:avLst/>
          </a:prstGeom>
        </p:spPr>
        <p:txBody>
          <a:bodyPr vert="horz" lIns="99066" tIns="49533" rIns="99066" bIns="49533" rtlCol="0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511731"/>
          </a:xfrm>
          <a:prstGeom prst="rect">
            <a:avLst/>
          </a:prstGeom>
        </p:spPr>
        <p:txBody>
          <a:bodyPr vert="horz" lIns="99066" tIns="49533" rIns="99066" bIns="49533" rtlCol="0"/>
          <a:lstStyle>
            <a:lvl1pPr algn="r">
              <a:defRPr sz="1300"/>
            </a:lvl1pPr>
          </a:lstStyle>
          <a:p>
            <a:fld id="{4E34E475-91EE-4ABE-9FD4-6E5C6233A3E8}" type="datetimeFigureOut">
              <a:rPr lang="ru-RU" smtClean="0"/>
              <a:pPr/>
              <a:t>18.12.2017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93775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66" tIns="49533" rIns="99066" bIns="49533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710248" y="4861441"/>
            <a:ext cx="5681980" cy="4605576"/>
          </a:xfrm>
          <a:prstGeom prst="rect">
            <a:avLst/>
          </a:prstGeom>
        </p:spPr>
        <p:txBody>
          <a:bodyPr vert="horz" lIns="99066" tIns="49533" rIns="99066" bIns="49533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7739" cy="511731"/>
          </a:xfrm>
          <a:prstGeom prst="rect">
            <a:avLst/>
          </a:prstGeom>
        </p:spPr>
        <p:txBody>
          <a:bodyPr vert="horz" lIns="99066" tIns="49533" rIns="99066" bIns="49533" rtlCol="0" anchor="b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4023092" y="9721106"/>
            <a:ext cx="3077739" cy="511731"/>
          </a:xfrm>
          <a:prstGeom prst="rect">
            <a:avLst/>
          </a:prstGeom>
        </p:spPr>
        <p:txBody>
          <a:bodyPr vert="horz" lIns="99066" tIns="49533" rIns="99066" bIns="49533" rtlCol="0" anchor="b"/>
          <a:lstStyle>
            <a:lvl1pPr algn="r">
              <a:defRPr sz="1300"/>
            </a:lvl1pPr>
          </a:lstStyle>
          <a:p>
            <a:fld id="{87F2FD51-B59A-41B7-ABA7-C87DDE123BD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93515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F2FD51-B59A-41B7-ABA7-C87DDE123BD4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F2FD51-B59A-41B7-ABA7-C87DDE123BD4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18.12.2017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18.12.2017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18.12.2017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18.12.2017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18.12.2017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18.12.2017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71604" y="533400"/>
            <a:ext cx="6900664" cy="2868168"/>
          </a:xfrm>
        </p:spPr>
        <p:txBody>
          <a:bodyPr>
            <a:normAutofit fontScale="90000"/>
            <a:scene3d>
              <a:camera prst="orthographicFront"/>
              <a:lightRig rig="flat" dir="tl"/>
            </a:scene3d>
            <a:sp3d contourW="19050" prstMaterial="clear">
              <a:bevelT w="50800" h="50800"/>
              <a:contourClr>
                <a:schemeClr val="accent5">
                  <a:tint val="70000"/>
                  <a:satMod val="180000"/>
                  <a:alpha val="70000"/>
                </a:schemeClr>
              </a:contourClr>
            </a:sp3d>
          </a:bodyPr>
          <a:lstStyle/>
          <a:p>
            <a:r>
              <a:rPr lang="ru-RU" b="1" dirty="0" smtClean="0">
                <a:ln/>
                <a:solidFill>
                  <a:schemeClr val="accent5">
                    <a:tint val="50000"/>
                    <a:satMod val="18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n/>
                <a:solidFill>
                  <a:schemeClr val="accent5">
                    <a:tint val="50000"/>
                    <a:satMod val="18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n/>
                <a:solidFill>
                  <a:schemeClr val="accent5">
                    <a:tint val="50000"/>
                    <a:satMod val="18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n/>
                <a:solidFill>
                  <a:schemeClr val="accent5">
                    <a:tint val="50000"/>
                    <a:satMod val="18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n/>
                <a:solidFill>
                  <a:schemeClr val="accent5">
                    <a:tint val="50000"/>
                    <a:satMod val="18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n/>
                <a:solidFill>
                  <a:schemeClr val="accent5">
                    <a:tint val="50000"/>
                    <a:satMod val="18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n/>
                <a:solidFill>
                  <a:schemeClr val="accent5">
                    <a:tint val="50000"/>
                    <a:satMod val="18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n/>
                <a:solidFill>
                  <a:schemeClr val="accent5">
                    <a:tint val="50000"/>
                    <a:satMod val="18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n/>
                <a:solidFill>
                  <a:schemeClr val="accent5">
                    <a:tint val="50000"/>
                    <a:satMod val="18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ПРОЕКТ </a:t>
            </a:r>
            <a:r>
              <a:rPr lang="ru-RU" b="1" dirty="0" err="1" smtClean="0">
                <a:ln/>
                <a:solidFill>
                  <a:schemeClr val="accent5">
                    <a:tint val="50000"/>
                    <a:satMod val="180000"/>
                  </a:schemeClr>
                </a:solidFill>
                <a:latin typeface="Times New Roman" pitchFamily="18" charset="0"/>
                <a:cs typeface="Times New Roman" pitchFamily="18" charset="0"/>
              </a:rPr>
              <a:t>БюджетА</a:t>
            </a:r>
            <a:r>
              <a:rPr lang="ru-RU" b="1" dirty="0" smtClean="0">
                <a:ln/>
                <a:solidFill>
                  <a:schemeClr val="accent5">
                    <a:tint val="50000"/>
                    <a:satMod val="18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n/>
                <a:solidFill>
                  <a:schemeClr val="accent5">
                    <a:tint val="50000"/>
                    <a:satMod val="18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МИрненского</a:t>
            </a:r>
            <a:r>
              <a:rPr lang="ru-RU" b="1" dirty="0" smtClean="0">
                <a:ln/>
                <a:solidFill>
                  <a:schemeClr val="accent5">
                    <a:tint val="50000"/>
                    <a:satMod val="180000"/>
                  </a:schemeClr>
                </a:solidFill>
                <a:latin typeface="Times New Roman" pitchFamily="18" charset="0"/>
                <a:cs typeface="Times New Roman" pitchFamily="18" charset="0"/>
              </a:rPr>
              <a:t> сельского поселения Дубовского района на 2018-2020 годы</a:t>
            </a:r>
            <a:endParaRPr lang="ru-RU" b="1" dirty="0">
              <a:ln/>
              <a:solidFill>
                <a:schemeClr val="accent5">
                  <a:tint val="50000"/>
                  <a:satMod val="18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endParaRPr lang="ru-RU" dirty="0" smtClean="0"/>
          </a:p>
          <a:p>
            <a:r>
              <a:rPr lang="ru-RU" sz="2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подготовлен сектором экономики и финансов администрации Мирненского сельского поселения</a:t>
            </a:r>
            <a:endParaRPr lang="ru-RU" sz="26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571480"/>
            <a:ext cx="9001156" cy="1000132"/>
          </a:xfrm>
        </p:spPr>
        <p:txBody>
          <a:bodyPr>
            <a:normAutofit fontScale="90000"/>
          </a:bodyPr>
          <a:lstStyle/>
          <a:p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Составление проекта бюджета Мирненского 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сельского поселения основывается на: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endParaRPr lang="ru-RU" sz="3100" dirty="0"/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2205385018"/>
              </p:ext>
            </p:extLst>
          </p:nvPr>
        </p:nvGraphicFramePr>
        <p:xfrm>
          <a:off x="428596" y="1397000"/>
          <a:ext cx="8429684" cy="45323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7239000" cy="1571636"/>
          </a:xfrm>
        </p:spPr>
        <p:txBody>
          <a:bodyPr>
            <a:normAutofit fontScale="90000"/>
          </a:bodyPr>
          <a:lstStyle/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Основные характеристики проекта решения Собрания депутатов «О бюджете Мирненского СЕЛЬСКОГО ПОСЕЛЕНИЯ Дубовского района на 2018 год и на плановый период 2018 и 2019 годов», 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тыс. рублей</a:t>
            </a:r>
            <a:endParaRPr lang="ru-RU" sz="1600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84335789"/>
              </p:ext>
            </p:extLst>
          </p:nvPr>
        </p:nvGraphicFramePr>
        <p:xfrm>
          <a:off x="467544" y="2132856"/>
          <a:ext cx="7462041" cy="3284979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3482228"/>
                <a:gridCol w="1424547"/>
                <a:gridCol w="1345406"/>
                <a:gridCol w="1209860"/>
              </a:tblGrid>
              <a:tr h="377931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Показатель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2018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2019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2020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7931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1. Доходы, всего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+mn-lt"/>
                          <a:cs typeface="+mn-cs"/>
                        </a:rPr>
                        <a:t>4663,6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4420,8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4297,0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7931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из</a:t>
                      </a:r>
                      <a:r>
                        <a:rPr lang="ru-RU" sz="1600" baseline="0" dirty="0" smtClean="0"/>
                        <a:t> них: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7931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Налоговые и неналоговые доходы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+mn-lt"/>
                          <a:cs typeface="+mn-cs"/>
                        </a:rPr>
                        <a:t>2364,5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2497,1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2540,4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7931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Безвозмездные поступления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+mn-lt"/>
                          <a:cs typeface="+mn-cs"/>
                        </a:rPr>
                        <a:t>2299,1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+mn-lt"/>
                          <a:cs typeface="+mn-cs"/>
                        </a:rPr>
                        <a:t>1923,7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+mn-lt"/>
                          <a:cs typeface="+mn-cs"/>
                        </a:rPr>
                        <a:t>1756,6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7931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2. Расходы, всего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+mn-lt"/>
                          <a:cs typeface="+mn-cs"/>
                        </a:rPr>
                        <a:t>4663,6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4420,8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4297,0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7931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3 Дефицит (-), </a:t>
                      </a:r>
                      <a:r>
                        <a:rPr lang="ru-RU" sz="1600" dirty="0" err="1" smtClean="0"/>
                        <a:t>профицит</a:t>
                      </a:r>
                      <a:r>
                        <a:rPr lang="ru-RU" sz="1600" dirty="0" smtClean="0"/>
                        <a:t> (+)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39462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4. Источники финансирования дефицита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972452" cy="139444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Основные  параметры  бюджета                         Мирненского сельского поселения</a:t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 на  2018 год, 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тыс. рублей</a:t>
            </a:r>
            <a:r>
              <a:rPr lang="ru-RU" sz="22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i="1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Доходы бюджета                          Расходы бюджета</a:t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4663,6                                                   4663,6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12664471"/>
              </p:ext>
            </p:extLst>
          </p:nvPr>
        </p:nvGraphicFramePr>
        <p:xfrm>
          <a:off x="457200" y="1785926"/>
          <a:ext cx="3686172" cy="43577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1664886177"/>
              </p:ext>
            </p:extLst>
          </p:nvPr>
        </p:nvGraphicFramePr>
        <p:xfrm>
          <a:off x="4572000" y="1785926"/>
          <a:ext cx="3857652" cy="43577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Динамика поступлений собственных доходов </a:t>
            </a:r>
            <a:r>
              <a:rPr lang="ru-RU" sz="2200" i="1" dirty="0" smtClean="0">
                <a:latin typeface="Times New Roman" pitchFamily="18" charset="0"/>
                <a:cs typeface="Times New Roman" pitchFamily="18" charset="0"/>
              </a:rPr>
              <a:t>тыс. рублей</a:t>
            </a:r>
            <a:endParaRPr lang="ru-RU" sz="2200" i="1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4827281"/>
              </p:ext>
            </p:extLst>
          </p:nvPr>
        </p:nvGraphicFramePr>
        <p:xfrm>
          <a:off x="457200" y="1600200"/>
          <a:ext cx="8258204" cy="48291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Структура налоговых и неналоговых доходов бюджета </a:t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в 2018 году, </a:t>
            </a:r>
            <a:r>
              <a:rPr lang="ru-RU" sz="2200" i="1" dirty="0" smtClean="0">
                <a:latin typeface="Times New Roman" pitchFamily="18" charset="0"/>
                <a:cs typeface="Times New Roman" pitchFamily="18" charset="0"/>
              </a:rPr>
              <a:t>тыс. рублей</a:t>
            </a:r>
            <a:endParaRPr lang="ru-RU" sz="2200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82113373"/>
              </p:ext>
            </p:extLst>
          </p:nvPr>
        </p:nvGraphicFramePr>
        <p:xfrm>
          <a:off x="457200" y="1600200"/>
          <a:ext cx="9515400" cy="50691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Структура налоговых и неналоговых доходов бюджета в 2018-2020 годах, </a:t>
            </a:r>
            <a:r>
              <a:rPr lang="ru-RU" sz="2200" i="1" dirty="0" smtClean="0">
                <a:latin typeface="Times New Roman" pitchFamily="18" charset="0"/>
                <a:cs typeface="Times New Roman" pitchFamily="18" charset="0"/>
              </a:rPr>
              <a:t>тыс.рублей</a:t>
            </a:r>
            <a:endParaRPr lang="ru-RU" sz="2200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79470546"/>
              </p:ext>
            </p:extLst>
          </p:nvPr>
        </p:nvGraphicFramePr>
        <p:xfrm>
          <a:off x="467544" y="1556792"/>
          <a:ext cx="8229600" cy="44005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94382"/>
          </a:xfrm>
        </p:spPr>
        <p:txBody>
          <a:bodyPr>
            <a:normAutofit/>
          </a:bodyPr>
          <a:lstStyle/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Расходы бюджета в 2018 году </a:t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4666,3 </a:t>
            </a:r>
            <a:r>
              <a:rPr lang="ru-RU" sz="2200" i="1" dirty="0" smtClean="0">
                <a:latin typeface="Times New Roman" pitchFamily="18" charset="0"/>
                <a:cs typeface="Times New Roman" pitchFamily="18" charset="0"/>
              </a:rPr>
              <a:t>тыс. рублей</a:t>
            </a:r>
            <a:endParaRPr lang="ru-RU" sz="2200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82835655"/>
              </p:ext>
            </p:extLst>
          </p:nvPr>
        </p:nvGraphicFramePr>
        <p:xfrm>
          <a:off x="251520" y="1571612"/>
          <a:ext cx="862099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Расходы бюджета, формируемые в рамках муниципальных программ и </a:t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непрограммные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расходы, </a:t>
            </a:r>
            <a:r>
              <a:rPr lang="ru-RU" sz="2200" i="1" dirty="0" smtClean="0">
                <a:latin typeface="Times New Roman" pitchFamily="18" charset="0"/>
                <a:cs typeface="Times New Roman" pitchFamily="18" charset="0"/>
              </a:rPr>
              <a:t>тыс. рублей</a:t>
            </a:r>
            <a:endParaRPr lang="ru-RU" sz="2200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98127918"/>
              </p:ext>
            </p:extLst>
          </p:nvPr>
        </p:nvGraphicFramePr>
        <p:xfrm>
          <a:off x="428596" y="164305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1010</TotalTime>
  <Words>272</Words>
  <Application>Microsoft Office PowerPoint</Application>
  <PresentationFormat>Экран (4:3)</PresentationFormat>
  <Paragraphs>76</Paragraphs>
  <Slides>9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Изящная</vt:lpstr>
      <vt:lpstr>    ПРОЕКТ БюджетА МИрненского сельского поселения Дубовского района на 2018-2020 годы</vt:lpstr>
      <vt:lpstr>                                                                                                                                                              Составление проекта бюджета Мирненского  сельского поселения основывается на:   </vt:lpstr>
      <vt:lpstr>Основные характеристики проекта решения Собрания депутатов «О бюджете Мирненского СЕЛЬСКОГО ПОСЕЛЕНИЯ Дубовского района на 2018 год и на плановый период 2018 и 2019 годов», тыс. рублей</vt:lpstr>
      <vt:lpstr>Основные  параметры  бюджета                         Мирненского сельского поселения   на  2018 год, тыс. рублей       Доходы бюджета                          Расходы бюджета 4663,6                                                   4663,6</vt:lpstr>
      <vt:lpstr>Динамика поступлений собственных доходов тыс. рублей</vt:lpstr>
      <vt:lpstr>Структура налоговых и неналоговых доходов бюджета  в 2018 году, тыс. рублей</vt:lpstr>
      <vt:lpstr>Структура налоговых и неналоговых доходов бюджета в 2018-2020 годах, тыс.рублей</vt:lpstr>
      <vt:lpstr>Расходы бюджета в 2018 году  4666,3 тыс. рублей</vt:lpstr>
      <vt:lpstr>Расходы бюджета, формируемые в рамках муниципальных программ и  непрограммные расходы, тыс. рублей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Дубовского района на 2015-2017 годы</dc:title>
  <dc:creator>Пользователь</dc:creator>
  <cp:lastModifiedBy>Админка</cp:lastModifiedBy>
  <cp:revision>133</cp:revision>
  <dcterms:created xsi:type="dcterms:W3CDTF">2015-02-20T07:51:34Z</dcterms:created>
  <dcterms:modified xsi:type="dcterms:W3CDTF">2017-12-18T11:17:22Z</dcterms:modified>
</cp:coreProperties>
</file>