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17"/>
  </p:notesMasterIdLst>
  <p:handoutMasterIdLst>
    <p:handoutMasterId r:id="rId18"/>
  </p:handoutMasterIdLst>
  <p:sldIdLst>
    <p:sldId id="434" r:id="rId2"/>
    <p:sldId id="442" r:id="rId3"/>
    <p:sldId id="410" r:id="rId4"/>
    <p:sldId id="409" r:id="rId5"/>
    <p:sldId id="443" r:id="rId6"/>
    <p:sldId id="426" r:id="rId7"/>
    <p:sldId id="403" r:id="rId8"/>
    <p:sldId id="444" r:id="rId9"/>
    <p:sldId id="445" r:id="rId10"/>
    <p:sldId id="446" r:id="rId11"/>
    <p:sldId id="401" r:id="rId12"/>
    <p:sldId id="447" r:id="rId13"/>
    <p:sldId id="417" r:id="rId14"/>
    <p:sldId id="456" r:id="rId15"/>
    <p:sldId id="449" r:id="rId16"/>
  </p:sldIdLst>
  <p:sldSz cx="10440988" cy="7561263"/>
  <p:notesSz cx="9931400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FF"/>
    <a:srgbClr val="FF00FF"/>
    <a:srgbClr val="FF6600"/>
    <a:srgbClr val="FF99FF"/>
    <a:srgbClr val="FFFFCC"/>
    <a:srgbClr val="FFFF00"/>
    <a:srgbClr val="FFE8D9"/>
    <a:srgbClr val="FDED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419" autoAdjust="0"/>
    <p:restoredTop sz="99848" autoAdjust="0"/>
  </p:normalViewPr>
  <p:slideViewPr>
    <p:cSldViewPr>
      <p:cViewPr>
        <p:scale>
          <a:sx n="100" d="100"/>
          <a:sy n="100" d="100"/>
        </p:scale>
        <p:origin x="-1866" y="-228"/>
      </p:cViewPr>
      <p:guideLst>
        <p:guide orient="horz" pos="2383"/>
        <p:guide pos="3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758">
                <a:latin typeface="Times New Roman" pitchFamily="18" charset="0"/>
                <a:cs typeface="Times New Roman" pitchFamily="18" charset="0"/>
              </a:defRPr>
            </a:pPr>
            <a:r>
              <a:rPr lang="ru-RU" sz="1758" b="0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5950,0</a:t>
            </a:r>
            <a:r>
              <a:rPr lang="ru-RU" sz="1758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758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39324620284230732"/>
          <c:y val="2.0654067932799912E-2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2.9184550342487431E-3"/>
          <c:y val="0.10209666732098313"/>
          <c:w val="0.59342416928877562"/>
          <c:h val="0.81653465154920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2669,0 тыс. рублей</c:v>
                </c:pt>
              </c:strCache>
            </c:strRef>
          </c:tx>
          <c:explosion val="20"/>
          <c:dPt>
            <c:idx val="0"/>
            <c:explosion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3"/>
            <c:spPr>
              <a:solidFill>
                <a:srgbClr val="0000FF"/>
              </a:solidFill>
            </c:spPr>
          </c:dPt>
          <c:dPt>
            <c:idx val="2"/>
            <c:explosion val="7"/>
            <c:spPr>
              <a:solidFill>
                <a:srgbClr val="CC0066"/>
              </a:solidFill>
            </c:spPr>
          </c:dPt>
          <c:dPt>
            <c:idx val="3"/>
            <c:explosion val="9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explosion val="11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explosion val="1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6"/>
            <c:explosion val="0"/>
            <c:spPr>
              <a:solidFill>
                <a:srgbClr val="00B0F0"/>
              </a:solidFill>
            </c:spPr>
          </c:dPt>
          <c:dPt>
            <c:idx val="7"/>
            <c:explosion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6.3013342082239729E-2"/>
                  <c:y val="-4.1370856145839602E-2"/>
                </c:manualLayout>
              </c:layout>
              <c:tx>
                <c:rich>
                  <a:bodyPr/>
                  <a:lstStyle/>
                  <a:p>
                    <a:pPr>
                      <a:defRPr sz="1454" b="1" i="1"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0,01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Val val="1"/>
            </c:dLbl>
            <c:dLbl>
              <c:idx val="1"/>
              <c:layout>
                <c:manualLayout>
                  <c:x val="-5.2996500726454024E-2"/>
                  <c:y val="-7.4984955345252943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4.7786254191689019E-2"/>
                  <c:y val="-9.4675804969667737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1.6823284675181197E-2"/>
                  <c:y val="8.6985659425879505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4"/>
              <c:layout>
                <c:manualLayout>
                  <c:x val="-0.11207752060009837"/>
                  <c:y val="0.10411177556416309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5"/>
              <c:layout>
                <c:manualLayout>
                  <c:x val="-0.10712292613034119"/>
                  <c:y val="-2.9450107501315832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6"/>
              <c:layout>
                <c:manualLayout>
                  <c:x val="-4.6064195100612416E-2"/>
                  <c:y val="-0.13126433093342613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7"/>
              <c:layout>
                <c:manualLayout>
                  <c:x val="-4.6298186823635123E-2"/>
                  <c:y val="-0.14619607539560761"/>
                </c:manualLayout>
              </c:layout>
              <c:tx>
                <c:rich>
                  <a:bodyPr/>
                  <a:lstStyle/>
                  <a:p>
                    <a:pPr>
                      <a:defRPr sz="1454" b="1" i="1"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Val val="1"/>
            </c:dLbl>
            <c:dLbl>
              <c:idx val="8"/>
              <c:layout>
                <c:manualLayout>
                  <c:x val="2.5704235264243858E-2"/>
                  <c:y val="-0.1377404725634358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9"/>
              <c:layout>
                <c:manualLayout>
                  <c:x val="4.0668096403234003E-2"/>
                  <c:y val="-5.2242966796700409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0"/>
              <c:layout>
                <c:manualLayout>
                  <c:x val="4.0093884630255434E-2"/>
                  <c:y val="-9.2323401557271548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 w="25797">
                <a:noFill/>
              </a:ln>
            </c:spPr>
            <c:txPr>
              <a:bodyPr/>
              <a:lstStyle/>
              <a:p>
                <a:pPr>
                  <a:defRPr sz="1454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НДФЛ-206,3</c:v>
                </c:pt>
                <c:pt idx="1">
                  <c:v>Налог на имущество физических лиц -107,7</c:v>
                </c:pt>
                <c:pt idx="2">
                  <c:v>Земельный налог с организаций -425,9</c:v>
                </c:pt>
                <c:pt idx="3">
                  <c:v>Земельный налог -1784,9</c:v>
                </c:pt>
                <c:pt idx="5">
                  <c:v>Штрафы, санкции, возмещение ущерба - 10,6</c:v>
                </c:pt>
                <c:pt idx="6">
                  <c:v>Государственная пошлина -0,4</c:v>
                </c:pt>
                <c:pt idx="7">
                  <c:v>Единый сельхозналог - 1104,3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3.790000000000001E-2</c:v>
                </c:pt>
                <c:pt idx="1">
                  <c:v>1.4700000000000003E-2</c:v>
                </c:pt>
                <c:pt idx="2">
                  <c:v>8.4500000000000033E-2</c:v>
                </c:pt>
                <c:pt idx="3">
                  <c:v>0.30530000000000007</c:v>
                </c:pt>
                <c:pt idx="4">
                  <c:v>0.46860000000000002</c:v>
                </c:pt>
                <c:pt idx="5">
                  <c:v>2.8000000000000004E-3</c:v>
                </c:pt>
                <c:pt idx="6">
                  <c:v>1.0000000000000003E-4</c:v>
                </c:pt>
                <c:pt idx="7">
                  <c:v>0.23139999999999999</c:v>
                </c:pt>
              </c:numCache>
            </c:numRef>
          </c:val>
        </c:ser>
      </c:pie3DChart>
      <c:spPr>
        <a:noFill/>
        <a:ln w="25797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sz="125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888892951988263"/>
          <c:y val="7.7181162855850013E-2"/>
          <c:w val="0.35317458410291425"/>
          <c:h val="0.91610744841004732"/>
        </c:manualLayout>
      </c:layout>
      <c:txPr>
        <a:bodyPr/>
        <a:lstStyle/>
        <a:p>
          <a:pPr>
            <a:defRPr sz="1256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58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2125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56363"/>
            <a:ext cx="4302125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 smtClean="0"/>
            </a:lvl1pPr>
          </a:lstStyle>
          <a:p>
            <a:pPr>
              <a:defRPr/>
            </a:pPr>
            <a:fld id="{DF5FF1FB-633A-41F2-A2B0-E5BEED95B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1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300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5300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0" y="509588"/>
            <a:ext cx="351790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7388"/>
            <a:ext cx="7943850" cy="30607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5300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5300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 smtClean="0"/>
            </a:lvl1pPr>
          </a:lstStyle>
          <a:p>
            <a:pPr>
              <a:defRPr/>
            </a:pPr>
            <a:fld id="{F301CA1F-5B7D-4F2D-8858-0E2595954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293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630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6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83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06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6750" y="509588"/>
            <a:ext cx="3517900" cy="2549525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042A2C-EF3F-48A9-926B-1187E9D56E0E}" type="slidenum">
              <a:rPr lang="ru-RU" sz="1200" b="0" i="0">
                <a:solidFill>
                  <a:srgbClr val="000000"/>
                </a:solidFill>
              </a:rPr>
              <a:pPr/>
              <a:t>2</a:t>
            </a:fld>
            <a:endParaRPr lang="ru-RU" sz="1200" b="0" i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8338" y="509588"/>
            <a:ext cx="3517900" cy="2547937"/>
          </a:xfrm>
          <a:ln/>
        </p:spPr>
      </p:sp>
      <p:sp>
        <p:nvSpPr>
          <p:cNvPr id="28675" name="Rectangle 2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7025" cy="3059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5" tIns="45483" rIns="90965" bIns="45483"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Вставьте карту своей страны.</a:t>
            </a:r>
            <a:endParaRPr lang="en-US" smtClean="0"/>
          </a:p>
        </p:txBody>
      </p:sp>
      <p:sp>
        <p:nvSpPr>
          <p:cNvPr id="28676" name="Rectangle 3"/>
          <p:cNvSpPr txBox="1">
            <a:spLocks noGrp="1"/>
          </p:cNvSpPr>
          <p:nvPr/>
        </p:nvSpPr>
        <p:spPr bwMode="auto">
          <a:xfrm>
            <a:off x="562610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5" tIns="45483" rIns="90965" bIns="45483" anchor="b"/>
          <a:lstStyle>
            <a:lvl1pPr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512BA19-1F26-447D-A944-17E639755FAA}" type="slidenum">
              <a:rPr lang="en-US" sz="1200" b="0" i="0">
                <a:latin typeface="Calibri" pitchFamily="34" charset="0"/>
              </a:rPr>
              <a:pPr algn="r" eaLnBrk="1" hangingPunct="1"/>
              <a:t>6</a:t>
            </a:fld>
            <a:endParaRPr lang="en-US" sz="1200" b="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8662988" y="5767388"/>
            <a:ext cx="2087562" cy="147796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7215" y="855894"/>
            <a:ext cx="9206558" cy="1620771"/>
          </a:xfrm>
        </p:spPr>
        <p:txBody>
          <a:bodyPr anchor="b"/>
          <a:lstStyle>
            <a:lvl1pPr algn="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7215" y="2481038"/>
            <a:ext cx="9206558" cy="1932323"/>
          </a:xfrm>
        </p:spPr>
        <p:txBody>
          <a:bodyPr/>
          <a:lstStyle>
            <a:lvl1pPr marL="0" marR="4114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566863" y="6629400"/>
            <a:ext cx="6611937" cy="401638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66863" y="6230938"/>
            <a:ext cx="6611937" cy="401637"/>
          </a:xfrm>
        </p:spPr>
        <p:txBody>
          <a:bodyPr tIns="0" bIns="0"/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582150" y="6342063"/>
            <a:ext cx="574675" cy="403225"/>
          </a:xfrm>
        </p:spPr>
        <p:txBody>
          <a:bodyPr anchor="ctr"/>
          <a:lstStyle>
            <a:lvl1pPr>
              <a:defRPr sz="15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ABD76A-A515-4811-80E7-D6E6FECAC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00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8F5-DE62-4942-95EA-72E46B150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2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3733" y="420070"/>
            <a:ext cx="2175206" cy="60490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49" y="420070"/>
            <a:ext cx="7134675" cy="60490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5444-81FA-4C00-B775-3519CD676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1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4924"/>
            <a:ext cx="9396889" cy="15424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50" y="2075883"/>
            <a:ext cx="9396889" cy="50408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70525" y="7145338"/>
            <a:ext cx="243681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288" y="7145338"/>
            <a:ext cx="4864100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5E84EF-9167-4B2B-8344-88B8470D1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26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7938" y="7938"/>
            <a:ext cx="10425112" cy="75374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defTabSz="1028700" eaLnBrk="1" hangingPunct="1">
              <a:defRPr/>
            </a:pPr>
            <a:endParaRPr lang="en-US" sz="200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8662988" y="315913"/>
            <a:ext cx="2087562" cy="147796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7386638" y="11113"/>
            <a:ext cx="3051175" cy="209391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7938"/>
            <a:ext cx="10433050" cy="754538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41" y="299302"/>
            <a:ext cx="8265782" cy="1501751"/>
          </a:xfrm>
        </p:spPr>
        <p:txBody>
          <a:bodyPr/>
          <a:lstStyle>
            <a:lvl1pPr marL="0" algn="l">
              <a:buNone/>
              <a:defRPr sz="4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041" y="1801049"/>
            <a:ext cx="4437420" cy="2520421"/>
          </a:xfrm>
        </p:spPr>
        <p:txBody>
          <a:bodyPr/>
          <a:lstStyle>
            <a:lvl1pPr marL="61722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7942263" y="7140575"/>
            <a:ext cx="2436812" cy="336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90850" y="7145338"/>
            <a:ext cx="4864100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50413" y="892175"/>
            <a:ext cx="573087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159D6E-E9FC-4968-8E1C-40686F5A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409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899067"/>
            <a:ext cx="4611436" cy="4990084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899067"/>
            <a:ext cx="4611436" cy="4990084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2288" y="7145338"/>
            <a:ext cx="48641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3D422-C9CD-48A9-BB87-CBE489EA2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1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03" y="320546"/>
            <a:ext cx="1218115" cy="6784973"/>
          </a:xfrm>
        </p:spPr>
        <p:txBody>
          <a:bodyPr vert="vert270" anchor="b"/>
          <a:lstStyle>
            <a:lvl1pPr marL="0" algn="ctr">
              <a:defRPr sz="3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8619" y="320545"/>
            <a:ext cx="663437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58619" y="3778563"/>
            <a:ext cx="663437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309064" y="320545"/>
            <a:ext cx="7830741" cy="3326956"/>
          </a:xfrm>
        </p:spPr>
        <p:txBody>
          <a:bodyPr/>
          <a:lstStyle>
            <a:lvl1pPr algn="l">
              <a:defRPr sz="2700"/>
            </a:lvl1pPr>
            <a:lvl2pPr algn="l">
              <a:defRPr sz="23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309064" y="3778563"/>
            <a:ext cx="7830741" cy="33269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470525" y="7145338"/>
            <a:ext cx="243363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2288" y="7145338"/>
            <a:ext cx="48656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66163" y="7148513"/>
            <a:ext cx="574675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320307-63F1-4FC5-97CD-10CDC76FF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97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8219-05C2-4221-9711-6BC35A70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42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3715-4A9F-44F0-A22D-BECD9C039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2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4" y="405366"/>
            <a:ext cx="1044099" cy="6553095"/>
          </a:xfrm>
        </p:spPr>
        <p:txBody>
          <a:bodyPr vert="vert270" anchor="b"/>
          <a:lstStyle>
            <a:lvl1pPr marL="0" marR="20574" algn="r">
              <a:spcBef>
                <a:spcPts val="0"/>
              </a:spcBef>
              <a:buNone/>
              <a:defRPr sz="33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96966" y="405366"/>
            <a:ext cx="2784263" cy="655309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69145" y="352859"/>
            <a:ext cx="6024450" cy="6603503"/>
          </a:xfrm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9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69150" y="7227888"/>
            <a:ext cx="2436813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6988" y="7227888"/>
            <a:ext cx="5872162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02788" y="7227888"/>
            <a:ext cx="574675" cy="33337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92180088-86D7-4895-88F3-D383DE1B0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860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4" y="166370"/>
            <a:ext cx="1044099" cy="7057179"/>
          </a:xfrm>
        </p:spPr>
        <p:txBody>
          <a:bodyPr vert="vert270" anchor="b"/>
          <a:lstStyle>
            <a:lvl1pPr marL="0" algn="l">
              <a:buNone/>
              <a:defRPr sz="34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9685" y="412315"/>
            <a:ext cx="8373672" cy="604901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5124" y="6469081"/>
            <a:ext cx="8373672" cy="756126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973888" y="7227888"/>
            <a:ext cx="2401887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36675" y="7229475"/>
            <a:ext cx="5649913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82125" y="7227888"/>
            <a:ext cx="417513" cy="33337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FE49CD66-FF3C-4E75-BCE4-626B1C538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936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938" y="15875"/>
            <a:ext cx="10425112" cy="75374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938"/>
            <a:ext cx="10433050" cy="754538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386638" y="5456238"/>
            <a:ext cx="3051175" cy="209391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22288" y="295275"/>
            <a:ext cx="9396412" cy="1541463"/>
          </a:xfrm>
          <a:prstGeom prst="rect">
            <a:avLst/>
          </a:prstGeom>
        </p:spPr>
        <p:txBody>
          <a:bodyPr vert="horz" lIns="102870" tIns="51435" rIns="102870" bIns="51435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6" name="Текст 12"/>
          <p:cNvSpPr>
            <a:spLocks noGrp="1"/>
          </p:cNvSpPr>
          <p:nvPr>
            <p:ph type="body" idx="1"/>
          </p:nvPr>
        </p:nvSpPr>
        <p:spPr bwMode="auto">
          <a:xfrm>
            <a:off x="522288" y="2076450"/>
            <a:ext cx="93964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470525" y="7145338"/>
            <a:ext cx="2436813" cy="333375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2288" y="7146925"/>
            <a:ext cx="4864100" cy="331788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66163" y="7145338"/>
            <a:ext cx="574675" cy="333375"/>
          </a:xfrm>
          <a:prstGeom prst="rect">
            <a:avLst/>
          </a:prstGeom>
        </p:spPr>
        <p:txBody>
          <a:bodyPr vert="horz" wrap="square" lIns="102870" tIns="51435" rIns="102870" bIns="5143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E8424063-29AB-4B02-927A-258AC6CF7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195" r:id="rId6"/>
    <p:sldLayoutId id="2147484196" r:id="rId7"/>
    <p:sldLayoutId id="2147484204" r:id="rId8"/>
    <p:sldLayoutId id="2147484205" r:id="rId9"/>
    <p:sldLayoutId id="2147484197" r:id="rId10"/>
    <p:sldLayoutId id="2147484198" r:id="rId11"/>
  </p:sldLayoutIdLst>
  <p:txStyles>
    <p:titleStyle>
      <a:lvl1pPr marL="544513" indent="-544513" algn="l" rtl="0" eaLnBrk="0" fontAlgn="base" hangingPunct="0">
        <a:spcBef>
          <a:spcPct val="0"/>
        </a:spcBef>
        <a:spcAft>
          <a:spcPct val="0"/>
        </a:spcAft>
        <a:defRPr sz="47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2pPr>
      <a:lvl3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3pPr>
      <a:lvl4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4pPr>
      <a:lvl5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5pPr>
      <a:lvl6pPr marL="10017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6pPr>
      <a:lvl7pPr marL="14589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7pPr>
      <a:lvl8pPr marL="19161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8pPr>
      <a:lvl9pPr marL="23733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9pPr>
    </p:titleStyle>
    <p:bodyStyle>
      <a:lvl1pPr marL="503238" indent="-431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25513" indent="-320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2365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36538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3660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45436" indent="-23660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20574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28925" indent="-20574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50850" y="207963"/>
            <a:ext cx="9537700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1800" i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1800" i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1800" i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79388" y="828675"/>
            <a:ext cx="10082212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09" tIns="51404" rIns="102809" bIns="51404">
            <a:spAutoFit/>
          </a:bodyPr>
          <a:lstStyle>
            <a:lvl1pPr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ОТЧЕТ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исполнении бюджета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Мирненского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поселения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Дубовского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Ростовской области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endParaRPr lang="ru-RU" sz="5400" b="0" i="0" dirty="0">
              <a:solidFill>
                <a:srgbClr val="FFFF00"/>
              </a:solidFill>
            </a:endParaRPr>
          </a:p>
        </p:txBody>
      </p:sp>
      <p:sp>
        <p:nvSpPr>
          <p:cNvPr id="18436" name="Rectangle 4" descr="30%"/>
          <p:cNvSpPr>
            <a:spLocks noChangeArrowheads="1"/>
          </p:cNvSpPr>
          <p:nvPr/>
        </p:nvSpPr>
        <p:spPr bwMode="auto">
          <a:xfrm rot="10800000" flipV="1">
            <a:off x="612775" y="6229350"/>
            <a:ext cx="61198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/>
          <a:p>
            <a:pPr algn="ctr" defTabSz="1025525" eaLnBrk="1" hangingPunct="1"/>
            <a:endParaRPr lang="ru-RU" dirty="0"/>
          </a:p>
          <a:p>
            <a:pPr algn="ctr" defTabSz="1025525" eaLnBrk="1" hangingPunct="1"/>
            <a:r>
              <a:rPr lang="ru-RU" dirty="0"/>
              <a:t>                     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C5B0A0-8BE3-445C-88D5-256634D7A2BC}" type="slidenum">
              <a:rPr lang="en-US" sz="1400">
                <a:solidFill>
                  <a:srgbClr val="B5A788"/>
                </a:solidFill>
              </a:rPr>
              <a:pPr/>
              <a:t>10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6146" name="Диаграмма 4"/>
          <p:cNvGraphicFramePr>
            <a:graphicFrameLocks/>
          </p:cNvGraphicFramePr>
          <p:nvPr/>
        </p:nvGraphicFramePr>
        <p:xfrm>
          <a:off x="1009650" y="1781175"/>
          <a:ext cx="8601075" cy="4210050"/>
        </p:xfrm>
        <a:graphic>
          <a:graphicData uri="http://schemas.openxmlformats.org/presentationml/2006/ole">
            <p:oleObj spid="_x0000_s6153" name="Worksheet" r:id="rId3" imgW="8353437" imgH="4086396" progId="Excel.Sheet.8">
              <p:embed/>
            </p:oleObj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84213" y="828675"/>
            <a:ext cx="9223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из областного бюджета в </a:t>
            </a:r>
            <a:r>
              <a:rPr lang="ru-RU" altLang="ru-RU" sz="2800" i="0" dirty="0" smtClean="0">
                <a:solidFill>
                  <a:srgbClr val="FFFF00"/>
                </a:solidFill>
                <a:cs typeface="Times New Roman" pitchFamily="18" charset="0"/>
              </a:rPr>
              <a:t>2021 </a:t>
            </a:r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году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8004175" y="1847850"/>
            <a:ext cx="1392238" cy="411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0" i="0" dirty="0" smtClean="0">
                <a:solidFill>
                  <a:schemeClr val="bg1"/>
                </a:solidFill>
                <a:cs typeface="Times New Roman" pitchFamily="18" charset="0"/>
              </a:rPr>
              <a:t>тыс.  </a:t>
            </a:r>
            <a:r>
              <a:rPr lang="ru-RU" altLang="ru-RU" sz="2000" b="0" i="0" dirty="0">
                <a:solidFill>
                  <a:schemeClr val="bg1"/>
                </a:solidFill>
                <a:cs typeface="Times New Roman" pitchFamily="18" charset="0"/>
              </a:rPr>
              <a:t>руб</a:t>
            </a:r>
            <a:r>
              <a:rPr lang="ru-RU" altLang="ru-RU" sz="2000" b="0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07950" y="354013"/>
            <a:ext cx="10440988" cy="65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2809" tIns="51404" rIns="102809" bIns="51404">
            <a:spAutoFit/>
          </a:bodyPr>
          <a:lstStyle>
            <a:lvl1pPr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435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87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ХАРАКТЕРИСТИКИ РАСХОДОВ</a:t>
            </a:r>
            <a:b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МЕСТНОГО БЮДЖЕТА за </a:t>
            </a: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 </a:t>
            </a: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755063" y="763588"/>
            <a:ext cx="1400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тыс.рублей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835025" y="7015163"/>
            <a:ext cx="163513" cy="1587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090988" y="6988175"/>
            <a:ext cx="165100" cy="1587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6865938" y="6988175"/>
            <a:ext cx="163512" cy="15875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7113588" y="6897688"/>
            <a:ext cx="26289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i="0">
                <a:latin typeface="Verdana" pitchFamily="34" charset="0"/>
                <a:cs typeface="Times New Roman" pitchFamily="18" charset="0"/>
              </a:rPr>
              <a:t>Кассовое исполнение</a:t>
            </a:r>
            <a:endParaRPr lang="ru-RU" sz="1400" b="0" i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344988" y="6897688"/>
            <a:ext cx="22082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i="0">
                <a:latin typeface="Verdana" pitchFamily="34" charset="0"/>
                <a:cs typeface="Times New Roman" pitchFamily="18" charset="0"/>
              </a:rPr>
              <a:t>Уточненный план 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1027113" y="6934200"/>
            <a:ext cx="27146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i="0">
                <a:latin typeface="Verdana" pitchFamily="34" charset="0"/>
                <a:cs typeface="Times New Roman" pitchFamily="18" charset="0"/>
              </a:rPr>
              <a:t>Первоначальный план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368675" y="6143625"/>
            <a:ext cx="1808163" cy="315913"/>
          </a:xfrm>
          <a:prstGeom prst="curvedUpArrow">
            <a:avLst>
              <a:gd name="adj1" fmla="val 114472"/>
              <a:gd name="adj2" fmla="val 228944"/>
              <a:gd name="adj3" fmla="val 33333"/>
            </a:avLst>
          </a:prstGeom>
          <a:gradFill rotWithShape="1">
            <a:gsLst>
              <a:gs pos="0">
                <a:srgbClr val="0080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10774338" flipV="1">
            <a:off x="5176838" y="6143625"/>
            <a:ext cx="1722437" cy="285750"/>
          </a:xfrm>
          <a:prstGeom prst="curvedUpArrow">
            <a:avLst>
              <a:gd name="adj1" fmla="val 120556"/>
              <a:gd name="adj2" fmla="val 241111"/>
              <a:gd name="adj3" fmla="val 33333"/>
            </a:avLst>
          </a:prstGeom>
          <a:gradFill rotWithShape="1">
            <a:gsLst>
              <a:gs pos="0">
                <a:srgbClr val="FF00FF"/>
              </a:gs>
              <a:gs pos="100000">
                <a:srgbClr val="33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532188" y="6434138"/>
            <a:ext cx="13160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0" dirty="0" smtClean="0"/>
              <a:t>111,7%</a:t>
            </a:r>
            <a:endParaRPr lang="ru-RU" i="0" dirty="0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 flipH="1">
            <a:off x="5672138" y="6434138"/>
            <a:ext cx="10302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/>
          <a:p>
            <a:pPr algn="ctr" defTabSz="1025525" eaLnBrk="1" hangingPunct="1">
              <a:spcBef>
                <a:spcPct val="50000"/>
              </a:spcBef>
            </a:pPr>
            <a:r>
              <a:rPr lang="ru-RU" i="0" dirty="0" smtClean="0"/>
              <a:t>97,6</a:t>
            </a:r>
            <a:r>
              <a:rPr lang="ru-RU" sz="1800" i="0" dirty="0" smtClean="0">
                <a:latin typeface="Arial" pitchFamily="34" charset="0"/>
              </a:rPr>
              <a:t>%</a:t>
            </a:r>
            <a:endParaRPr lang="ru-RU" sz="1800" i="0" dirty="0">
              <a:latin typeface="Arial" pitchFamily="34" charset="0"/>
            </a:endParaRPr>
          </a:p>
        </p:txBody>
      </p:sp>
      <p:sp>
        <p:nvSpPr>
          <p:cNvPr id="7183" name="Text Box 18"/>
          <p:cNvSpPr txBox="1">
            <a:spLocks noChangeArrowheads="1"/>
          </p:cNvSpPr>
          <p:nvPr/>
        </p:nvSpPr>
        <p:spPr bwMode="auto">
          <a:xfrm>
            <a:off x="9037638" y="180975"/>
            <a:ext cx="11096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b="0"/>
          </a:p>
        </p:txBody>
      </p:sp>
      <p:graphicFrame>
        <p:nvGraphicFramePr>
          <p:cNvPr id="7170" name="Object 42"/>
          <p:cNvGraphicFramePr>
            <a:graphicFrameLocks noChangeAspect="1"/>
          </p:cNvGraphicFramePr>
          <p:nvPr/>
        </p:nvGraphicFramePr>
        <p:xfrm>
          <a:off x="219075" y="1352550"/>
          <a:ext cx="11049000" cy="5876925"/>
        </p:xfrm>
        <a:graphic>
          <a:graphicData uri="http://schemas.openxmlformats.org/presentationml/2006/ole">
            <p:oleObj spid="_x0000_s7187" name="Worksheet" r:id="rId3" imgW="8696193" imgH="46291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E5FFA6-ADA2-44CC-99BA-86A235A68D5E}" type="slidenum">
              <a:rPr lang="en-US" sz="1400">
                <a:solidFill>
                  <a:srgbClr val="B5A788"/>
                </a:solidFill>
              </a:rPr>
              <a:pPr/>
              <a:t>12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8194" name="Диаграмма 2"/>
          <p:cNvGraphicFramePr>
            <a:graphicFrameLocks/>
          </p:cNvGraphicFramePr>
          <p:nvPr/>
        </p:nvGraphicFramePr>
        <p:xfrm>
          <a:off x="533400" y="1609725"/>
          <a:ext cx="10553700" cy="5267325"/>
        </p:xfrm>
        <a:graphic>
          <a:graphicData uri="http://schemas.openxmlformats.org/presentationml/2006/ole">
            <p:oleObj spid="_x0000_s8200" name="Worksheet" r:id="rId3" imgW="9096459" imgH="4543553" progId="Excel.Sheet.8">
              <p:embed/>
            </p:oleObj>
          </a:graphicData>
        </a:graphic>
      </p:graphicFrame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60350" y="336550"/>
            <a:ext cx="100060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Структура расходов бюджета </a:t>
            </a:r>
            <a:r>
              <a:rPr lang="ru-RU" altLang="ru-RU" sz="28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сельского                         поселения в </a:t>
            </a:r>
            <a:r>
              <a:rPr lang="ru-RU" altLang="ru-RU" sz="2800" i="0" dirty="0" smtClean="0">
                <a:solidFill>
                  <a:srgbClr val="FFFF00"/>
                </a:solidFill>
                <a:cs typeface="Times New Roman" pitchFamily="18" charset="0"/>
              </a:rPr>
              <a:t>2021 </a:t>
            </a:r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году                       </a:t>
            </a:r>
            <a:r>
              <a:rPr lang="ru-RU" altLang="ru-RU" sz="1800" i="0" dirty="0" err="1">
                <a:solidFill>
                  <a:srgbClr val="FFFF00"/>
                </a:solidFill>
                <a:cs typeface="Times New Roman" pitchFamily="18" charset="0"/>
              </a:rPr>
              <a:t>тыс.руб</a:t>
            </a:r>
            <a:endParaRPr lang="ru-RU" altLang="ru-RU" sz="1800" i="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_s3083"/>
          <p:cNvCxnSpPr>
            <a:cxnSpLocks noChangeShapeType="1"/>
          </p:cNvCxnSpPr>
          <p:nvPr/>
        </p:nvCxnSpPr>
        <p:spPr bwMode="auto">
          <a:xfrm rot="10800000">
            <a:off x="4791075" y="1708150"/>
            <a:ext cx="404813" cy="163353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5" name="_s3084"/>
          <p:cNvCxnSpPr>
            <a:cxnSpLocks noChangeShapeType="1"/>
          </p:cNvCxnSpPr>
          <p:nvPr/>
        </p:nvCxnSpPr>
        <p:spPr bwMode="auto">
          <a:xfrm flipV="1">
            <a:off x="4757738" y="2138363"/>
            <a:ext cx="452437" cy="203358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6" name="_s3085"/>
          <p:cNvCxnSpPr>
            <a:cxnSpLocks noChangeShapeType="1"/>
          </p:cNvCxnSpPr>
          <p:nvPr/>
        </p:nvCxnSpPr>
        <p:spPr bwMode="auto">
          <a:xfrm rot="10800000">
            <a:off x="5210175" y="676275"/>
            <a:ext cx="442913" cy="1217613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7" name="_s3086"/>
          <p:cNvCxnSpPr>
            <a:cxnSpLocks noChangeShapeType="1"/>
          </p:cNvCxnSpPr>
          <p:nvPr/>
        </p:nvCxnSpPr>
        <p:spPr bwMode="auto">
          <a:xfrm flipV="1">
            <a:off x="4792663" y="1408113"/>
            <a:ext cx="417512" cy="647700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8" name="_s3087"/>
          <p:cNvCxnSpPr>
            <a:cxnSpLocks noChangeShapeType="1"/>
          </p:cNvCxnSpPr>
          <p:nvPr/>
        </p:nvCxnSpPr>
        <p:spPr bwMode="auto">
          <a:xfrm rot="10800000">
            <a:off x="5210175" y="1436688"/>
            <a:ext cx="442913" cy="352107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0" name="_s3088"/>
          <p:cNvSpPr>
            <a:spLocks noChangeArrowheads="1"/>
          </p:cNvSpPr>
          <p:nvPr/>
        </p:nvSpPr>
        <p:spPr bwMode="auto">
          <a:xfrm>
            <a:off x="2987675" y="527050"/>
            <a:ext cx="4537075" cy="86836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4959" eaLnBrk="1" hangingPunct="1">
              <a:defRPr/>
            </a:pPr>
            <a:r>
              <a:rPr lang="ru-RU" i="0" dirty="0">
                <a:solidFill>
                  <a:srgbClr val="FFFF00"/>
                </a:solidFill>
              </a:rPr>
              <a:t>Объем расходов на муниципальные целевые программы в </a:t>
            </a:r>
            <a:r>
              <a:rPr lang="ru-RU" i="0" dirty="0" smtClean="0">
                <a:solidFill>
                  <a:srgbClr val="FFFF00"/>
                </a:solidFill>
              </a:rPr>
              <a:t>2021 </a:t>
            </a:r>
            <a:r>
              <a:rPr lang="ru-RU" i="0" dirty="0" smtClean="0">
                <a:solidFill>
                  <a:srgbClr val="FFFF00"/>
                </a:solidFill>
              </a:rPr>
              <a:t>году.</a:t>
            </a:r>
            <a:endParaRPr lang="ru-RU" i="0" dirty="0">
              <a:solidFill>
                <a:srgbClr val="FFFF00"/>
              </a:solidFill>
            </a:endParaRPr>
          </a:p>
          <a:p>
            <a:pPr algn="ctr" defTabSz="924959" eaLnBrk="1" hangingPunct="1">
              <a:defRPr/>
            </a:pPr>
            <a:endParaRPr lang="ru-RU" i="0" dirty="0">
              <a:solidFill>
                <a:srgbClr val="FFFF00"/>
              </a:solidFill>
            </a:endParaRPr>
          </a:p>
        </p:txBody>
      </p:sp>
      <p:sp>
        <p:nvSpPr>
          <p:cNvPr id="2" name="_s3089"/>
          <p:cNvSpPr>
            <a:spLocks noChangeArrowheads="1"/>
          </p:cNvSpPr>
          <p:nvPr/>
        </p:nvSpPr>
        <p:spPr bwMode="auto">
          <a:xfrm>
            <a:off x="5721350" y="3779838"/>
            <a:ext cx="4019550" cy="706437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Защита населения территории от чрезвычайных ситуаций, обеспечение пожарной безопасности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,0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тыс.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61" name="_s3090"/>
          <p:cNvSpPr>
            <a:spLocks noChangeArrowheads="1"/>
          </p:cNvSpPr>
          <p:nvPr/>
        </p:nvSpPr>
        <p:spPr bwMode="auto">
          <a:xfrm>
            <a:off x="755650" y="1819275"/>
            <a:ext cx="4127500" cy="8890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  <a:latin typeface="Arial" pitchFamily="34" charset="0"/>
              </a:rPr>
              <a:t>Развитие транспортной системы 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0,0тыс</a:t>
            </a:r>
            <a:r>
              <a:rPr lang="ru-RU" sz="1200" i="0" dirty="0">
                <a:solidFill>
                  <a:srgbClr val="FFFF00"/>
                </a:solidFill>
                <a:latin typeface="Arial" pitchFamily="34" charset="0"/>
              </a:rPr>
              <a:t>. рублей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0,2%</a:t>
            </a:r>
            <a:endParaRPr lang="ru-RU" sz="1200" i="0" dirty="0">
              <a:solidFill>
                <a:srgbClr val="FFFF00"/>
              </a:solidFill>
              <a:latin typeface="Arial" pitchFamily="34" charset="0"/>
            </a:endParaRPr>
          </a:p>
          <a:p>
            <a:pPr algn="ctr" defTabSz="922338" eaLnBrk="1" hangingPunct="1"/>
            <a:r>
              <a:rPr lang="ru-RU" sz="1200" i="0" dirty="0">
                <a:solidFill>
                  <a:srgbClr val="A5002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562" name="_s3091"/>
          <p:cNvSpPr>
            <a:spLocks noChangeArrowheads="1"/>
          </p:cNvSpPr>
          <p:nvPr/>
        </p:nvSpPr>
        <p:spPr bwMode="auto">
          <a:xfrm>
            <a:off x="5645150" y="1747838"/>
            <a:ext cx="4148138" cy="88741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ru-RU" sz="1200" i="0" dirty="0">
                <a:solidFill>
                  <a:srgbClr val="FFFF00"/>
                </a:solidFill>
              </a:rPr>
              <a:t>Обеспечение качественными жилищно-коммунальными</a:t>
            </a:r>
          </a:p>
          <a:p>
            <a:pPr algn="ctr" eaLnBrk="1" hangingPunct="1"/>
            <a:r>
              <a:rPr lang="ru-RU" sz="1200" i="0" dirty="0">
                <a:solidFill>
                  <a:srgbClr val="FFFF00"/>
                </a:solidFill>
              </a:rPr>
              <a:t> услугами и благоустройство территории поселения-</a:t>
            </a:r>
          </a:p>
          <a:p>
            <a:pPr algn="ctr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40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,0тыс.рублей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1,1%</a:t>
            </a:r>
            <a:endParaRPr lang="ru-RU" sz="1200" i="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564" name="_s3093"/>
          <p:cNvSpPr>
            <a:spLocks noChangeArrowheads="1"/>
          </p:cNvSpPr>
          <p:nvPr/>
        </p:nvSpPr>
        <p:spPr bwMode="auto">
          <a:xfrm>
            <a:off x="5649913" y="2779713"/>
            <a:ext cx="4135437" cy="81121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endParaRPr lang="ru-RU" sz="1200" i="0" dirty="0">
              <a:solidFill>
                <a:srgbClr val="FFFF00"/>
              </a:solidFill>
            </a:endParaRPr>
          </a:p>
          <a:p>
            <a:pPr algn="ctr" eaLnBrk="1" hangingPunct="1"/>
            <a:endParaRPr lang="ru-RU" sz="1200" i="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ru-RU" sz="1200" i="0" dirty="0">
                <a:latin typeface="Arial" pitchFamily="34" charset="0"/>
              </a:rPr>
              <a:t>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Национальная экономика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-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208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,5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тыс. рублей  4,6%</a:t>
            </a:r>
            <a:endParaRPr lang="ru-RU" sz="1200" i="0" dirty="0">
              <a:solidFill>
                <a:srgbClr val="FFFF00"/>
              </a:solidFill>
            </a:endParaRPr>
          </a:p>
        </p:txBody>
      </p:sp>
      <p:sp>
        <p:nvSpPr>
          <p:cNvPr id="23565" name="Text Box 147"/>
          <p:cNvSpPr txBox="1">
            <a:spLocks noChangeArrowheads="1"/>
          </p:cNvSpPr>
          <p:nvPr/>
        </p:nvSpPr>
        <p:spPr bwMode="auto">
          <a:xfrm>
            <a:off x="9398000" y="2954338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6" name="Text Box 148"/>
          <p:cNvSpPr txBox="1">
            <a:spLocks noChangeArrowheads="1"/>
          </p:cNvSpPr>
          <p:nvPr/>
        </p:nvSpPr>
        <p:spPr bwMode="auto">
          <a:xfrm>
            <a:off x="468313" y="1836738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7" name="Text Box 149"/>
          <p:cNvSpPr txBox="1">
            <a:spLocks noChangeArrowheads="1"/>
          </p:cNvSpPr>
          <p:nvPr/>
        </p:nvSpPr>
        <p:spPr bwMode="auto">
          <a:xfrm>
            <a:off x="395288" y="2954338"/>
            <a:ext cx="944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8" name="Text Box 151"/>
          <p:cNvSpPr txBox="1">
            <a:spLocks noChangeArrowheads="1"/>
          </p:cNvSpPr>
          <p:nvPr/>
        </p:nvSpPr>
        <p:spPr bwMode="auto">
          <a:xfrm>
            <a:off x="468313" y="6286500"/>
            <a:ext cx="7953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9" name="Text Box 152"/>
          <p:cNvSpPr txBox="1">
            <a:spLocks noChangeArrowheads="1"/>
          </p:cNvSpPr>
          <p:nvPr/>
        </p:nvSpPr>
        <p:spPr bwMode="auto">
          <a:xfrm>
            <a:off x="9398000" y="757238"/>
            <a:ext cx="7191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0" name="Text Box 154"/>
          <p:cNvSpPr txBox="1">
            <a:spLocks noChangeArrowheads="1"/>
          </p:cNvSpPr>
          <p:nvPr/>
        </p:nvSpPr>
        <p:spPr bwMode="auto">
          <a:xfrm>
            <a:off x="9398000" y="4090988"/>
            <a:ext cx="719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1" name="Text Box 155"/>
          <p:cNvSpPr txBox="1">
            <a:spLocks noChangeArrowheads="1"/>
          </p:cNvSpPr>
          <p:nvPr/>
        </p:nvSpPr>
        <p:spPr bwMode="auto">
          <a:xfrm>
            <a:off x="9398000" y="5224463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2" name="Text Box 156"/>
          <p:cNvSpPr txBox="1">
            <a:spLocks noChangeArrowheads="1"/>
          </p:cNvSpPr>
          <p:nvPr/>
        </p:nvSpPr>
        <p:spPr bwMode="auto">
          <a:xfrm>
            <a:off x="9398000" y="6286500"/>
            <a:ext cx="7191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3" name="Text Box 150"/>
          <p:cNvSpPr txBox="1">
            <a:spLocks noChangeArrowheads="1"/>
          </p:cNvSpPr>
          <p:nvPr/>
        </p:nvSpPr>
        <p:spPr bwMode="auto">
          <a:xfrm>
            <a:off x="9396413" y="4860925"/>
            <a:ext cx="7953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1500" i="0">
              <a:latin typeface="Arial" pitchFamily="34" charset="0"/>
            </a:endParaRPr>
          </a:p>
        </p:txBody>
      </p:sp>
      <p:sp>
        <p:nvSpPr>
          <p:cNvPr id="23574" name="_s3089"/>
          <p:cNvSpPr>
            <a:spLocks noChangeArrowheads="1"/>
          </p:cNvSpPr>
          <p:nvPr/>
        </p:nvSpPr>
        <p:spPr bwMode="auto">
          <a:xfrm>
            <a:off x="755650" y="5240338"/>
            <a:ext cx="4002088" cy="6477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Энергосбережение и </a:t>
            </a:r>
            <a:r>
              <a:rPr lang="ru-RU" sz="1200" i="0" dirty="0" err="1">
                <a:solidFill>
                  <a:srgbClr val="FFFF00"/>
                </a:solidFill>
              </a:rPr>
              <a:t>энергоэффективность</a:t>
            </a:r>
            <a:r>
              <a:rPr lang="ru-RU" sz="1200" i="0" dirty="0">
                <a:solidFill>
                  <a:srgbClr val="FFFF00"/>
                </a:solidFill>
              </a:rPr>
              <a:t> в </a:t>
            </a:r>
            <a:r>
              <a:rPr lang="ru-RU" sz="1200" i="0" dirty="0" err="1" smtClean="0">
                <a:solidFill>
                  <a:srgbClr val="FFFF00"/>
                </a:solidFill>
              </a:rPr>
              <a:t>Мирненском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сельском поселении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тыс.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cxnSp>
        <p:nvCxnSpPr>
          <p:cNvPr id="23575" name="_s3082"/>
          <p:cNvCxnSpPr>
            <a:cxnSpLocks noChangeShapeType="1"/>
          </p:cNvCxnSpPr>
          <p:nvPr/>
        </p:nvCxnSpPr>
        <p:spPr bwMode="auto">
          <a:xfrm flipV="1">
            <a:off x="4776788" y="2708275"/>
            <a:ext cx="434975" cy="293528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76" name="Прямоугольник 38"/>
          <p:cNvSpPr>
            <a:spLocks noChangeArrowheads="1"/>
          </p:cNvSpPr>
          <p:nvPr/>
        </p:nvSpPr>
        <p:spPr bwMode="auto">
          <a:xfrm>
            <a:off x="3492500" y="6456363"/>
            <a:ext cx="287338" cy="3048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defTabSz="922338" eaLnBrk="1" hangingPunct="1"/>
            <a:endParaRPr lang="ru-RU" sz="2500" b="0" i="0"/>
          </a:p>
        </p:txBody>
      </p:sp>
      <p:sp>
        <p:nvSpPr>
          <p:cNvPr id="23577" name="Прямоугольник 39"/>
          <p:cNvSpPr>
            <a:spLocks noChangeArrowheads="1"/>
          </p:cNvSpPr>
          <p:nvPr/>
        </p:nvSpPr>
        <p:spPr bwMode="auto">
          <a:xfrm>
            <a:off x="4103688" y="6473825"/>
            <a:ext cx="252412" cy="287338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defTabSz="922338" eaLnBrk="1" hangingPunct="1"/>
            <a:endParaRPr lang="ru-RU" sz="2500" b="0" i="0"/>
          </a:p>
        </p:txBody>
      </p:sp>
      <p:sp>
        <p:nvSpPr>
          <p:cNvPr id="23578" name="_s3089"/>
          <p:cNvSpPr>
            <a:spLocks noChangeArrowheads="1"/>
          </p:cNvSpPr>
          <p:nvPr/>
        </p:nvSpPr>
        <p:spPr bwMode="auto">
          <a:xfrm>
            <a:off x="5721350" y="4781550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r>
              <a:rPr lang="ru-RU" sz="1400" i="0" dirty="0" smtClean="0">
                <a:solidFill>
                  <a:srgbClr val="FFFF00"/>
                </a:solidFill>
              </a:rPr>
              <a:t>Образование </a:t>
            </a:r>
            <a:r>
              <a:rPr lang="ru-RU" sz="1400" i="0" dirty="0" smtClean="0">
                <a:solidFill>
                  <a:srgbClr val="FFFF00"/>
                </a:solidFill>
              </a:rPr>
              <a:t>0,0 </a:t>
            </a:r>
            <a:r>
              <a:rPr lang="ru-RU" sz="1400" i="0" dirty="0">
                <a:solidFill>
                  <a:srgbClr val="FFFF00"/>
                </a:solidFill>
              </a:rPr>
              <a:t>тыс.рублей   </a:t>
            </a:r>
            <a:r>
              <a:rPr lang="ru-RU" sz="1400" i="0" dirty="0" smtClean="0">
                <a:solidFill>
                  <a:srgbClr val="FFFF00"/>
                </a:solidFill>
              </a:rPr>
              <a:t>0,2% </a:t>
            </a:r>
            <a:endParaRPr lang="ru-RU" sz="14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79" name="_s3089"/>
          <p:cNvSpPr>
            <a:spLocks noChangeArrowheads="1"/>
          </p:cNvSpPr>
          <p:nvPr/>
        </p:nvSpPr>
        <p:spPr bwMode="auto">
          <a:xfrm>
            <a:off x="790575" y="2708275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Развитие культуры и туризма в </a:t>
            </a:r>
            <a:r>
              <a:rPr lang="ru-RU" sz="1200" i="0" dirty="0" err="1" smtClean="0">
                <a:solidFill>
                  <a:srgbClr val="FFFF00"/>
                </a:solidFill>
              </a:rPr>
              <a:t>Мирненском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сельском поселении</a:t>
            </a:r>
            <a:r>
              <a:rPr lang="ru-RU" sz="1200" i="0" dirty="0">
                <a:latin typeface="Arial" pitchFamily="34" charset="0"/>
              </a:rPr>
              <a:t> 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1089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,0</a:t>
            </a:r>
            <a:r>
              <a:rPr lang="ru-RU" sz="1200" i="0" dirty="0" smtClean="0">
                <a:solidFill>
                  <a:srgbClr val="FFFF00"/>
                </a:solidFill>
              </a:rPr>
              <a:t>тыс</a:t>
            </a:r>
            <a:r>
              <a:rPr lang="ru-RU" sz="1200" i="0" dirty="0">
                <a:solidFill>
                  <a:srgbClr val="FFFF00"/>
                </a:solidFill>
              </a:rPr>
              <a:t>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8,2%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80" name="_s3089"/>
          <p:cNvSpPr>
            <a:spLocks noChangeArrowheads="1"/>
          </p:cNvSpPr>
          <p:nvPr/>
        </p:nvSpPr>
        <p:spPr bwMode="auto">
          <a:xfrm>
            <a:off x="790575" y="3852640"/>
            <a:ext cx="4019550" cy="100811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Обеспечение общественного порядка и противодействие преступности в </a:t>
            </a:r>
            <a:r>
              <a:rPr lang="ru-RU" sz="1200" i="0" dirty="0" err="1" smtClean="0">
                <a:solidFill>
                  <a:srgbClr val="FFFF00"/>
                </a:solidFill>
              </a:rPr>
              <a:t>Мирненском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сельском поселении</a:t>
            </a:r>
            <a:r>
              <a:rPr lang="ru-RU" sz="1200" i="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ru-RU" sz="1200" i="0" dirty="0"/>
              <a:t>–-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тыс</a:t>
            </a:r>
            <a:r>
              <a:rPr lang="ru-RU" sz="1200" i="0" dirty="0">
                <a:solidFill>
                  <a:srgbClr val="FFFF00"/>
                </a:solidFill>
              </a:rPr>
              <a:t>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cxnSp>
        <p:nvCxnSpPr>
          <p:cNvPr id="23581" name="_s3083"/>
          <p:cNvCxnSpPr>
            <a:cxnSpLocks noChangeShapeType="1"/>
          </p:cNvCxnSpPr>
          <p:nvPr/>
        </p:nvCxnSpPr>
        <p:spPr bwMode="auto">
          <a:xfrm rot="10800000">
            <a:off x="5221288" y="1779588"/>
            <a:ext cx="404812" cy="163353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82" name="_s3089"/>
          <p:cNvSpPr>
            <a:spLocks noChangeArrowheads="1"/>
          </p:cNvSpPr>
          <p:nvPr/>
        </p:nvSpPr>
        <p:spPr bwMode="auto">
          <a:xfrm>
            <a:off x="5578475" y="5781675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Развитие физической культуры и спорта в </a:t>
            </a:r>
            <a:r>
              <a:rPr lang="ru-RU" sz="1200" i="0" dirty="0" err="1">
                <a:solidFill>
                  <a:srgbClr val="FFFF00"/>
                </a:solidFill>
              </a:rPr>
              <a:t>Ёлкинском</a:t>
            </a:r>
            <a:r>
              <a:rPr lang="ru-RU" sz="1200" i="0" dirty="0">
                <a:solidFill>
                  <a:srgbClr val="FFFF00"/>
                </a:solidFill>
              </a:rPr>
              <a:t> сельском поселении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тыс.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83" name="_s3089"/>
          <p:cNvSpPr>
            <a:spLocks noChangeArrowheads="1"/>
          </p:cNvSpPr>
          <p:nvPr/>
        </p:nvSpPr>
        <p:spPr bwMode="auto">
          <a:xfrm>
            <a:off x="790575" y="6067425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Управление муниципальным имуществом, работы по разграничению собственности на землю–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тыс</a:t>
            </a:r>
            <a:r>
              <a:rPr lang="ru-RU" sz="1200" i="0" dirty="0">
                <a:solidFill>
                  <a:srgbClr val="FFFF00"/>
                </a:solidFill>
              </a:rPr>
              <a:t>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0,6%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cxnSp>
        <p:nvCxnSpPr>
          <p:cNvPr id="23584" name="_s3082"/>
          <p:cNvCxnSpPr>
            <a:cxnSpLocks noChangeShapeType="1"/>
          </p:cNvCxnSpPr>
          <p:nvPr/>
        </p:nvCxnSpPr>
        <p:spPr bwMode="auto">
          <a:xfrm flipV="1">
            <a:off x="4791075" y="3708400"/>
            <a:ext cx="434975" cy="293528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85" name="_s3082"/>
          <p:cNvCxnSpPr>
            <a:cxnSpLocks noChangeShapeType="1"/>
          </p:cNvCxnSpPr>
          <p:nvPr/>
        </p:nvCxnSpPr>
        <p:spPr bwMode="auto">
          <a:xfrm rot="16200000" flipV="1">
            <a:off x="3541703" y="5102236"/>
            <a:ext cx="3715566" cy="35639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86" name="_s3082"/>
          <p:cNvCxnSpPr>
            <a:cxnSpLocks noChangeShapeType="1"/>
            <a:endCxn id="23582" idx="2"/>
          </p:cNvCxnSpPr>
          <p:nvPr/>
        </p:nvCxnSpPr>
        <p:spPr bwMode="auto">
          <a:xfrm rot="16200000" flipH="1">
            <a:off x="4954588" y="5548313"/>
            <a:ext cx="890587" cy="35718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87" name="_s3082"/>
          <p:cNvCxnSpPr>
            <a:cxnSpLocks noChangeShapeType="1"/>
          </p:cNvCxnSpPr>
          <p:nvPr/>
        </p:nvCxnSpPr>
        <p:spPr bwMode="auto">
          <a:xfrm flipV="1">
            <a:off x="4791075" y="2208213"/>
            <a:ext cx="434975" cy="293528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Прямоугольник 39"/>
          <p:cNvSpPr/>
          <p:nvPr/>
        </p:nvSpPr>
        <p:spPr>
          <a:xfrm>
            <a:off x="5577684" y="6709589"/>
            <a:ext cx="4000528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рационального природопользование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507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,7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24,7%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243" y="236265"/>
            <a:ext cx="8842212" cy="196907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Расходы бюджета Мирненского сельского поселения, </a:t>
            </a:r>
            <a:br>
              <a:rPr lang="ru-RU" sz="22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формируемые в рамках муниципальных программ Мирненского сельского поселения, и </a:t>
            </a:r>
            <a:r>
              <a:rPr lang="ru-RU" sz="2200" b="1" dirty="0" err="1" smtClean="0">
                <a:latin typeface="Candara" pitchFamily="34" charset="0"/>
              </a:rPr>
              <a:t>непрограммные</a:t>
            </a:r>
            <a:r>
              <a:rPr lang="ru-RU" sz="2200" b="1" dirty="0" smtClean="0">
                <a:latin typeface="Candara" pitchFamily="34" charset="0"/>
              </a:rPr>
              <a:t> расходы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2020                         2021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422" y="2835473"/>
            <a:ext cx="9706857" cy="3780632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149320" y="2709061"/>
            <a:ext cx="2557567" cy="209549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6356</a:t>
            </a:r>
            <a:r>
              <a:rPr lang="ru-RU" dirty="0" smtClean="0"/>
              <a:t>,3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тыс.руб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19966" y="2566185"/>
            <a:ext cx="3000396" cy="221457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5363</a:t>
            </a:r>
            <a:r>
              <a:rPr lang="ru-RU" dirty="0" smtClean="0"/>
              <a:t>,2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тыс. </a:t>
            </a:r>
            <a:r>
              <a:rPr lang="ru-RU" dirty="0" err="1"/>
              <a:t>руб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132262" y="3209127"/>
            <a:ext cx="2016794" cy="124214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/>
              <a:t>92</a:t>
            </a:r>
            <a:r>
              <a:rPr lang="ru-RU" sz="1700" dirty="0" smtClean="0"/>
              <a:t>,5</a:t>
            </a:r>
            <a:endParaRPr lang="ru-RU" sz="17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тыс.руб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8809609" y="3544340"/>
            <a:ext cx="1386703" cy="110269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/>
              <a:t>168</a:t>
            </a:r>
            <a:r>
              <a:rPr lang="ru-RU" sz="1700" dirty="0" smtClean="0"/>
              <a:t>,6</a:t>
            </a:r>
            <a:r>
              <a:rPr lang="ru-RU" sz="1400" dirty="0" smtClean="0"/>
              <a:t>т</a:t>
            </a:r>
            <a:r>
              <a:rPr lang="ru-RU" sz="1400" b="0" dirty="0" smtClean="0"/>
              <a:t>ыс.руб</a:t>
            </a:r>
            <a:endParaRPr lang="ru-RU" sz="1400" b="0" dirty="0"/>
          </a:p>
        </p:txBody>
      </p:sp>
      <p:sp>
        <p:nvSpPr>
          <p:cNvPr id="14" name="Овал 13"/>
          <p:cNvSpPr/>
          <p:nvPr/>
        </p:nvSpPr>
        <p:spPr>
          <a:xfrm>
            <a:off x="979488" y="5199063"/>
            <a:ext cx="569912" cy="47148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7" name="TextBox 14"/>
          <p:cNvSpPr txBox="1">
            <a:spLocks noChangeArrowheads="1"/>
          </p:cNvSpPr>
          <p:nvPr/>
        </p:nvSpPr>
        <p:spPr bwMode="auto">
          <a:xfrm>
            <a:off x="2201863" y="5199063"/>
            <a:ext cx="78311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- расходы бюджета </a:t>
            </a:r>
            <a:r>
              <a:rPr lang="ru-RU" dirty="0" smtClean="0">
                <a:latin typeface="Calibri" pitchFamily="34" charset="0"/>
              </a:rPr>
              <a:t>Мирненского </a:t>
            </a:r>
            <a:r>
              <a:rPr lang="ru-RU" dirty="0">
                <a:latin typeface="Calibri" pitchFamily="34" charset="0"/>
              </a:rPr>
              <a:t>сельского поселения формируемые в рамках муниципальных программ </a:t>
            </a:r>
            <a:r>
              <a:rPr lang="ru-RU" dirty="0" smtClean="0">
                <a:latin typeface="Calibri" pitchFamily="34" charset="0"/>
              </a:rPr>
              <a:t>Мирненского </a:t>
            </a:r>
            <a:r>
              <a:rPr lang="ru-RU" dirty="0"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8813" y="6222307"/>
            <a:ext cx="570996" cy="47258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201863" y="6223000"/>
            <a:ext cx="7423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- </a:t>
            </a:r>
            <a:r>
              <a:rPr lang="ru-RU" dirty="0" err="1">
                <a:latin typeface="Calibri" pitchFamily="34" charset="0"/>
              </a:rPr>
              <a:t>непрограммные</a:t>
            </a:r>
            <a:r>
              <a:rPr lang="ru-RU" dirty="0">
                <a:latin typeface="Calibri" pitchFamily="34" charset="0"/>
              </a:rPr>
              <a:t> расходы бюджета </a:t>
            </a:r>
            <a:r>
              <a:rPr lang="ru-RU" dirty="0" smtClean="0">
                <a:latin typeface="Calibri" pitchFamily="34" charset="0"/>
              </a:rPr>
              <a:t>Мирненского </a:t>
            </a:r>
            <a:r>
              <a:rPr lang="ru-RU" dirty="0"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24594" name="TextBox 19"/>
          <p:cNvSpPr txBox="1">
            <a:spLocks noChangeArrowheads="1"/>
          </p:cNvSpPr>
          <p:nvPr/>
        </p:nvSpPr>
        <p:spPr bwMode="auto">
          <a:xfrm>
            <a:off x="2220098" y="2994813"/>
            <a:ext cx="785818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98,7%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5" name="TextBox 21"/>
          <p:cNvSpPr txBox="1">
            <a:spLocks noChangeArrowheads="1"/>
          </p:cNvSpPr>
          <p:nvPr/>
        </p:nvSpPr>
        <p:spPr bwMode="auto">
          <a:xfrm>
            <a:off x="4720428" y="3151188"/>
            <a:ext cx="857256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1,2%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6" name="TextBox 22"/>
          <p:cNvSpPr txBox="1">
            <a:spLocks noChangeArrowheads="1"/>
          </p:cNvSpPr>
          <p:nvPr/>
        </p:nvSpPr>
        <p:spPr bwMode="auto">
          <a:xfrm>
            <a:off x="8075613" y="2598738"/>
            <a:ext cx="8969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77,3%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7" name="TextBox 24"/>
          <p:cNvSpPr txBox="1">
            <a:spLocks noChangeArrowheads="1"/>
          </p:cNvSpPr>
          <p:nvPr/>
        </p:nvSpPr>
        <p:spPr bwMode="auto">
          <a:xfrm>
            <a:off x="9380538" y="3151188"/>
            <a:ext cx="8159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1,2%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D28608-C1E7-4C22-845F-88FF3CFF7249}" type="slidenum">
              <a:rPr lang="en-US" sz="1400">
                <a:solidFill>
                  <a:srgbClr val="B5A788"/>
                </a:solidFill>
              </a:rPr>
              <a:pPr/>
              <a:t>15</a:t>
            </a:fld>
            <a:endParaRPr lang="en-US" sz="1400">
              <a:solidFill>
                <a:srgbClr val="B5A788"/>
              </a:solidFill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942975" y="612775"/>
            <a:ext cx="89614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19" tIns="51409" rIns="102819" bIns="5140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Динамика расходов бюджета </a:t>
            </a:r>
            <a:r>
              <a:rPr lang="ru-RU" altLang="ru-RU" sz="24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 на культуру в </a:t>
            </a:r>
            <a:r>
              <a:rPr lang="ru-RU" altLang="ru-RU" sz="2400" i="0" dirty="0" smtClean="0">
                <a:solidFill>
                  <a:srgbClr val="FFFF00"/>
                </a:solidFill>
                <a:cs typeface="Times New Roman" pitchFamily="18" charset="0"/>
              </a:rPr>
              <a:t>2021 </a:t>
            </a:r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218" name="Диаграмма 3"/>
          <p:cNvGraphicFramePr>
            <a:graphicFrameLocks/>
          </p:cNvGraphicFramePr>
          <p:nvPr/>
        </p:nvGraphicFramePr>
        <p:xfrm>
          <a:off x="571500" y="1419225"/>
          <a:ext cx="6686550" cy="4210050"/>
        </p:xfrm>
        <a:graphic>
          <a:graphicData uri="http://schemas.openxmlformats.org/presentationml/2006/ole">
            <p:oleObj spid="_x0000_s9225" name="Worksheet" r:id="rId3" imgW="6296133" imgH="3972010" progId="Excel.Sheet.8">
              <p:embed/>
            </p:oleObj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23125" y="1620838"/>
            <a:ext cx="2520950" cy="484361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2850" tIns="51424" rIns="102850" bIns="5142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культуру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1089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(исполнение к уточненному плану–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 числе расходы на повышение заработной платы работников учреждений культуры в соответствии с указами  Президента Российской Федерации от 07.05.2012 №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597, от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01.06.2012 №761 составил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451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 счет бюджета поселения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451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b="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45663" y="7056438"/>
            <a:ext cx="520700" cy="403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fld id="{481932F2-9C6C-4DE4-8E52-BAE189950129}" type="slidenum">
              <a:rPr lang="en-US" sz="2000">
                <a:solidFill>
                  <a:srgbClr val="B5A78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pPr>
                <a:lnSpc>
                  <a:spcPct val="90000"/>
                </a:lnSpc>
                <a:defRPr/>
              </a:pPr>
              <a:t>2</a:t>
            </a:fld>
            <a:endParaRPr lang="en-US" sz="2000">
              <a:solidFill>
                <a:srgbClr val="B5A78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74625"/>
            <a:ext cx="104409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99" tIns="51399" rIns="102799" bIns="51399" anchor="ctr"/>
          <a:lstStyle/>
          <a:p>
            <a:pPr marL="501498" indent="-501498" algn="ctr" eaLnBrk="1" hangingPunct="1">
              <a:lnSpc>
                <a:spcPct val="80000"/>
              </a:lnSpc>
              <a:defRPr/>
            </a:pPr>
            <a:endParaRPr lang="ru-RU" sz="2700" b="0" i="0" kern="0" dirty="0">
              <a:solidFill>
                <a:prstClr val="black"/>
              </a:solidFill>
              <a:latin typeface="Corbel"/>
              <a:cs typeface="Arial" charset="0"/>
            </a:endParaRPr>
          </a:p>
          <a:p>
            <a:pPr marL="501498" indent="-501498" algn="ctr" eaLnBrk="1" hangingPunct="1">
              <a:lnSpc>
                <a:spcPct val="80000"/>
              </a:lnSpc>
              <a:defRPr/>
            </a:pPr>
            <a:endParaRPr lang="ru-RU" sz="2700" b="0" i="0" kern="0" dirty="0">
              <a:solidFill>
                <a:prstClr val="black"/>
              </a:solidFill>
              <a:latin typeface="Corbel"/>
              <a:cs typeface="Arial" charset="0"/>
            </a:endParaRPr>
          </a:p>
          <a:p>
            <a:pPr marL="501498" indent="-501498" algn="ctr" eaLnBrk="1" hangingPunct="1">
              <a:lnSpc>
                <a:spcPct val="80000"/>
              </a:lnSpc>
              <a:defRPr/>
            </a:pPr>
            <a:r>
              <a:rPr lang="ru-RU" sz="2700" i="0" kern="0" dirty="0">
                <a:solidFill>
                  <a:srgbClr val="FFFF00"/>
                </a:solidFill>
                <a:latin typeface="Corbel"/>
                <a:cs typeface="Arial" charset="0"/>
              </a:rPr>
              <a:t>Основные показатели исполнения бюджета поселения за </a:t>
            </a:r>
            <a:r>
              <a:rPr lang="ru-RU" sz="2700" i="0" kern="0" dirty="0" smtClean="0">
                <a:solidFill>
                  <a:srgbClr val="FFFF00"/>
                </a:solidFill>
                <a:latin typeface="Corbel"/>
                <a:cs typeface="Arial" charset="0"/>
              </a:rPr>
              <a:t>2021 </a:t>
            </a:r>
            <a:r>
              <a:rPr lang="ru-RU" sz="2700" i="0" kern="0" dirty="0">
                <a:solidFill>
                  <a:srgbClr val="FFFF00"/>
                </a:solidFill>
                <a:latin typeface="Corbel"/>
                <a:cs typeface="Arial" charset="0"/>
              </a:rPr>
              <a:t>год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11188" y="900113"/>
          <a:ext cx="9217025" cy="2701926"/>
        </p:xfrm>
        <a:graphic>
          <a:graphicData uri="http://schemas.openxmlformats.org/drawingml/2006/table">
            <a:tbl>
              <a:tblPr/>
              <a:tblGrid>
                <a:gridCol w="3888433"/>
                <a:gridCol w="1872208"/>
                <a:gridCol w="1728192"/>
                <a:gridCol w="1728192"/>
              </a:tblGrid>
              <a:tr h="37730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Доходная часть бюджета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01.01.2022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4179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5433,6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5950,0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109,5%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79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3110,4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3640,3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117,0%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5524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безвозмездные поступления 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2323,2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2309,7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12775" y="3492500"/>
          <a:ext cx="9217024" cy="2708275"/>
        </p:xfrm>
        <a:graphic>
          <a:graphicData uri="http://schemas.openxmlformats.org/drawingml/2006/table">
            <a:tbl>
              <a:tblPr/>
              <a:tblGrid>
                <a:gridCol w="3816424"/>
                <a:gridCol w="1944216"/>
                <a:gridCol w="1728192"/>
                <a:gridCol w="1728192"/>
              </a:tblGrid>
              <a:tr h="37727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Расходная часть бюджета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01.01.2021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7039,7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6524,9</a:t>
                      </a:r>
                      <a:endParaRPr lang="ru-RU" sz="17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92,6%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79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за счет собственных средств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7039,7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6524,9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92,6%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 Профицит(+)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-1606,1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1292,0</a:t>
                      </a:r>
                      <a:endParaRPr lang="ru-RU" sz="1700" b="1" i="0" u="none" strike="noStrike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566738" y="490538"/>
            <a:ext cx="9415462" cy="319087"/>
          </a:xfrm>
          <a:prstGeom prst="rect">
            <a:avLst/>
          </a:prstGeom>
          <a:noFill/>
          <a:ln>
            <a:noFill/>
          </a:ln>
          <a:extLst/>
        </p:spPr>
        <p:txBody>
          <a:bodyPr lIns="102809" tIns="51404" rIns="102809" bIns="51404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СТРУКТУРА ДОХОД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ОВ 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БЮДЖЕТА </a:t>
            </a:r>
            <a:r>
              <a:rPr lang="ru-RU" sz="14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МИРНЕНСКОГО СЕЛЬСКОГО 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ПОСЕЛЕНИЯ  ЗА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14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2021 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  <a:endParaRPr lang="ru-RU" sz="1400" i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66838" y="7285038"/>
            <a:ext cx="44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1400" i="0">
                <a:solidFill>
                  <a:srgbClr val="000000"/>
                </a:solidFill>
              </a:rPr>
              <a:t> </a:t>
            </a:r>
            <a:endParaRPr lang="ru-RU" sz="2400" b="0" i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39825" y="7410450"/>
            <a:ext cx="285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b="0" i="0">
                <a:solidFill>
                  <a:srgbClr val="000000"/>
                </a:solidFill>
              </a:rPr>
              <a:t> </a:t>
            </a:r>
            <a:endParaRPr lang="ru-RU" sz="2400" b="0" i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2875" y="6734175"/>
            <a:ext cx="98059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i="0" dirty="0"/>
              <a:t> </a:t>
            </a:r>
            <a:r>
              <a:rPr lang="ru-RU" sz="1400" i="0" dirty="0" smtClean="0"/>
              <a:t>    План2021 </a:t>
            </a:r>
            <a:r>
              <a:rPr lang="ru-RU" sz="1400" i="0" dirty="0" err="1" smtClean="0"/>
              <a:t>годп</a:t>
            </a:r>
            <a:r>
              <a:rPr lang="ru-RU" sz="1400" i="0" dirty="0" smtClean="0"/>
              <a:t>                                 Факт 2021 </a:t>
            </a:r>
            <a:r>
              <a:rPr lang="ru-RU" sz="1400" i="0" dirty="0"/>
              <a:t>года                   Отклонение</a:t>
            </a:r>
            <a:r>
              <a:rPr lang="en-US" sz="1400" i="0" dirty="0"/>
              <a:t> </a:t>
            </a:r>
            <a:r>
              <a:rPr lang="ru-RU" sz="1400" i="0" dirty="0"/>
              <a:t>от плана          % исполнения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496425" y="-30163"/>
            <a:ext cx="9858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400" b="0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84138" y="722313"/>
            <a:ext cx="9958387" cy="6519862"/>
            <a:chOff x="48" y="391"/>
            <a:chExt cx="5587" cy="3725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4848" y="624"/>
              <a:ext cx="7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400"/>
                <a:t>тыс.рублей</a:t>
              </a:r>
            </a:p>
          </p:txBody>
        </p:sp>
        <p:sp>
          <p:nvSpPr>
            <p:cNvPr id="20496" name="Rectangle 9"/>
            <p:cNvSpPr>
              <a:spLocks noChangeArrowheads="1"/>
            </p:cNvSpPr>
            <p:nvPr/>
          </p:nvSpPr>
          <p:spPr bwMode="auto">
            <a:xfrm>
              <a:off x="3619" y="39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497" name="Rectangle 10"/>
            <p:cNvSpPr>
              <a:spLocks noChangeArrowheads="1"/>
            </p:cNvSpPr>
            <p:nvPr/>
          </p:nvSpPr>
          <p:spPr bwMode="auto">
            <a:xfrm>
              <a:off x="1643" y="471"/>
              <a:ext cx="3211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ru-RU" sz="2400" b="0" i="0"/>
            </a:p>
          </p:txBody>
        </p:sp>
        <p:sp>
          <p:nvSpPr>
            <p:cNvPr id="20498" name="Rectangle 11"/>
            <p:cNvSpPr>
              <a:spLocks noChangeArrowheads="1"/>
            </p:cNvSpPr>
            <p:nvPr/>
          </p:nvSpPr>
          <p:spPr bwMode="auto">
            <a:xfrm>
              <a:off x="4988" y="471"/>
              <a:ext cx="36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                            </a:t>
              </a:r>
              <a:endParaRPr lang="ru-RU" sz="2400" b="0" i="0"/>
            </a:p>
          </p:txBody>
        </p:sp>
        <p:sp>
          <p:nvSpPr>
            <p:cNvPr id="20499" name="Rectangle 12"/>
            <p:cNvSpPr>
              <a:spLocks noChangeArrowheads="1"/>
            </p:cNvSpPr>
            <p:nvPr/>
          </p:nvSpPr>
          <p:spPr bwMode="auto">
            <a:xfrm>
              <a:off x="48" y="849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0" name="Rectangle 13"/>
            <p:cNvSpPr>
              <a:spLocks noChangeArrowheads="1"/>
            </p:cNvSpPr>
            <p:nvPr/>
          </p:nvSpPr>
          <p:spPr bwMode="auto">
            <a:xfrm>
              <a:off x="3347" y="664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12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1" name="Rectangle 14"/>
            <p:cNvSpPr>
              <a:spLocks noChangeArrowheads="1"/>
            </p:cNvSpPr>
            <p:nvPr/>
          </p:nvSpPr>
          <p:spPr bwMode="auto">
            <a:xfrm>
              <a:off x="1104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2" name="Rectangle 15"/>
            <p:cNvSpPr>
              <a:spLocks noChangeArrowheads="1"/>
            </p:cNvSpPr>
            <p:nvPr/>
          </p:nvSpPr>
          <p:spPr bwMode="auto">
            <a:xfrm>
              <a:off x="3530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3" name="Rectangle 16"/>
            <p:cNvSpPr>
              <a:spLocks noChangeArrowheads="1"/>
            </p:cNvSpPr>
            <p:nvPr/>
          </p:nvSpPr>
          <p:spPr bwMode="auto">
            <a:xfrm>
              <a:off x="3616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4" name="Rectangle 17"/>
            <p:cNvSpPr>
              <a:spLocks noChangeArrowheads="1"/>
            </p:cNvSpPr>
            <p:nvPr/>
          </p:nvSpPr>
          <p:spPr bwMode="auto">
            <a:xfrm>
              <a:off x="3866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5" name="Rectangle 18"/>
            <p:cNvSpPr>
              <a:spLocks noChangeArrowheads="1"/>
            </p:cNvSpPr>
            <p:nvPr/>
          </p:nvSpPr>
          <p:spPr bwMode="auto">
            <a:xfrm>
              <a:off x="4117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6" name="Rectangle 19"/>
            <p:cNvSpPr>
              <a:spLocks noChangeArrowheads="1"/>
            </p:cNvSpPr>
            <p:nvPr/>
          </p:nvSpPr>
          <p:spPr bwMode="auto">
            <a:xfrm>
              <a:off x="4368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7" name="Rectangle 20"/>
            <p:cNvSpPr>
              <a:spLocks noChangeArrowheads="1"/>
            </p:cNvSpPr>
            <p:nvPr/>
          </p:nvSpPr>
          <p:spPr bwMode="auto">
            <a:xfrm>
              <a:off x="4619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8" name="Rectangle 21"/>
            <p:cNvSpPr>
              <a:spLocks noChangeArrowheads="1"/>
            </p:cNvSpPr>
            <p:nvPr/>
          </p:nvSpPr>
          <p:spPr bwMode="auto">
            <a:xfrm>
              <a:off x="2795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9" name="Rectangle 22"/>
            <p:cNvSpPr>
              <a:spLocks noChangeArrowheads="1"/>
            </p:cNvSpPr>
            <p:nvPr/>
          </p:nvSpPr>
          <p:spPr bwMode="auto">
            <a:xfrm>
              <a:off x="2880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0" name="Rectangle 23"/>
            <p:cNvSpPr>
              <a:spLocks noChangeArrowheads="1"/>
            </p:cNvSpPr>
            <p:nvPr/>
          </p:nvSpPr>
          <p:spPr bwMode="auto">
            <a:xfrm>
              <a:off x="3131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1" name="Rectangle 24"/>
            <p:cNvSpPr>
              <a:spLocks noChangeArrowheads="1"/>
            </p:cNvSpPr>
            <p:nvPr/>
          </p:nvSpPr>
          <p:spPr bwMode="auto">
            <a:xfrm>
              <a:off x="3383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2" name="Rectangle 25"/>
            <p:cNvSpPr>
              <a:spLocks noChangeArrowheads="1"/>
            </p:cNvSpPr>
            <p:nvPr/>
          </p:nvSpPr>
          <p:spPr bwMode="auto">
            <a:xfrm>
              <a:off x="3634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3" name="Rectangle 26"/>
            <p:cNvSpPr>
              <a:spLocks noChangeArrowheads="1"/>
            </p:cNvSpPr>
            <p:nvPr/>
          </p:nvSpPr>
          <p:spPr bwMode="auto">
            <a:xfrm>
              <a:off x="3885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4" name="Rectangle 27"/>
            <p:cNvSpPr>
              <a:spLocks noChangeArrowheads="1"/>
            </p:cNvSpPr>
            <p:nvPr/>
          </p:nvSpPr>
          <p:spPr bwMode="auto">
            <a:xfrm>
              <a:off x="4135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5" name="Rectangle 28"/>
            <p:cNvSpPr>
              <a:spLocks noChangeArrowheads="1"/>
            </p:cNvSpPr>
            <p:nvPr/>
          </p:nvSpPr>
          <p:spPr bwMode="auto">
            <a:xfrm>
              <a:off x="4387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6" name="Rectangle 29"/>
            <p:cNvSpPr>
              <a:spLocks noChangeArrowheads="1"/>
            </p:cNvSpPr>
            <p:nvPr/>
          </p:nvSpPr>
          <p:spPr bwMode="auto">
            <a:xfrm>
              <a:off x="4638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7" name="Text Box 30"/>
            <p:cNvSpPr txBox="1">
              <a:spLocks noChangeArrowheads="1"/>
            </p:cNvSpPr>
            <p:nvPr/>
          </p:nvSpPr>
          <p:spPr bwMode="auto">
            <a:xfrm>
              <a:off x="1728" y="482"/>
              <a:ext cx="2286" cy="4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/>
                <a:t>ВСЕГО ДОХОДОВ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5433,6</a:t>
              </a:r>
              <a:endParaRPr lang="ru-RU" sz="1800" i="0" dirty="0"/>
            </a:p>
          </p:txBody>
        </p:sp>
        <p:sp>
          <p:nvSpPr>
            <p:cNvPr id="20518" name="Text Box 31"/>
            <p:cNvSpPr txBox="1">
              <a:spLocks noChangeArrowheads="1"/>
            </p:cNvSpPr>
            <p:nvPr/>
          </p:nvSpPr>
          <p:spPr bwMode="auto">
            <a:xfrm>
              <a:off x="1728" y="941"/>
              <a:ext cx="2286" cy="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5950,0</a:t>
              </a:r>
              <a:endParaRPr lang="ru-RU" sz="1800" i="0" dirty="0"/>
            </a:p>
          </p:txBody>
        </p:sp>
        <p:sp>
          <p:nvSpPr>
            <p:cNvPr id="20519" name="Text Box 32"/>
            <p:cNvSpPr txBox="1">
              <a:spLocks noChangeArrowheads="1"/>
            </p:cNvSpPr>
            <p:nvPr/>
          </p:nvSpPr>
          <p:spPr bwMode="auto">
            <a:xfrm>
              <a:off x="192" y="1776"/>
              <a:ext cx="2256" cy="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i="0" dirty="0"/>
                <a:t>Безвозмездные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2000" i="0" dirty="0"/>
                <a:t>поступления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/>
                <a:t> </a:t>
              </a:r>
              <a:r>
                <a:rPr lang="ru-RU" sz="1800" i="0" dirty="0" smtClean="0"/>
                <a:t>2323,2</a:t>
              </a:r>
              <a:endParaRPr lang="ru-RU" sz="1800" i="0" dirty="0"/>
            </a:p>
          </p:txBody>
        </p:sp>
        <p:sp>
          <p:nvSpPr>
            <p:cNvPr id="20520" name="Text Box 33"/>
            <p:cNvSpPr txBox="1">
              <a:spLocks noChangeArrowheads="1"/>
            </p:cNvSpPr>
            <p:nvPr/>
          </p:nvSpPr>
          <p:spPr bwMode="auto">
            <a:xfrm>
              <a:off x="192" y="2512"/>
              <a:ext cx="2256" cy="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2309,7</a:t>
              </a:r>
              <a:endParaRPr lang="ru-RU" sz="1800" i="0" dirty="0"/>
            </a:p>
          </p:txBody>
        </p:sp>
        <p:sp>
          <p:nvSpPr>
            <p:cNvPr id="20521" name="Text Box 35"/>
            <p:cNvSpPr txBox="1">
              <a:spLocks noChangeArrowheads="1"/>
            </p:cNvSpPr>
            <p:nvPr/>
          </p:nvSpPr>
          <p:spPr bwMode="auto">
            <a:xfrm>
              <a:off x="3379" y="1797"/>
              <a:ext cx="2256" cy="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i="0" dirty="0"/>
                <a:t>Налоговые и неналоговые</a:t>
              </a:r>
              <a:r>
                <a:rPr lang="ru-RU" sz="1800" i="0" dirty="0"/>
                <a:t> </a:t>
              </a:r>
              <a:r>
                <a:rPr lang="ru-RU" sz="2000" i="0" dirty="0"/>
                <a:t>доходы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ru-RU" sz="600" i="0" dirty="0"/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3110,4</a:t>
              </a:r>
              <a:endParaRPr lang="ru-RU" sz="1800" i="0" dirty="0"/>
            </a:p>
          </p:txBody>
        </p:sp>
        <p:sp>
          <p:nvSpPr>
            <p:cNvPr id="20522" name="AutoShape 38"/>
            <p:cNvSpPr>
              <a:spLocks noChangeArrowheads="1"/>
            </p:cNvSpPr>
            <p:nvPr/>
          </p:nvSpPr>
          <p:spPr bwMode="auto">
            <a:xfrm>
              <a:off x="748" y="3022"/>
              <a:ext cx="1152" cy="67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r>
                <a:rPr lang="ru-RU" sz="1400" i="0" dirty="0"/>
                <a:t>УДЕЛЬНЫЙ ВЕС</a:t>
              </a:r>
            </a:p>
            <a:p>
              <a:pPr algn="ctr" eaLnBrk="1" hangingPunct="1"/>
              <a:r>
                <a:rPr lang="ru-RU" i="0" dirty="0" smtClean="0"/>
                <a:t>38,8%</a:t>
              </a:r>
              <a:endParaRPr lang="ru-RU" i="0" dirty="0"/>
            </a:p>
          </p:txBody>
        </p:sp>
        <p:sp>
          <p:nvSpPr>
            <p:cNvPr id="20523" name="Rectangle 39"/>
            <p:cNvSpPr>
              <a:spLocks noChangeArrowheads="1"/>
            </p:cNvSpPr>
            <p:nvPr/>
          </p:nvSpPr>
          <p:spPr bwMode="auto">
            <a:xfrm>
              <a:off x="657" y="4020"/>
              <a:ext cx="33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24" name="Rectangle 40"/>
            <p:cNvSpPr>
              <a:spLocks noChangeArrowheads="1"/>
            </p:cNvSpPr>
            <p:nvPr/>
          </p:nvSpPr>
          <p:spPr bwMode="auto">
            <a:xfrm>
              <a:off x="1791" y="4020"/>
              <a:ext cx="336" cy="96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25" name="Rectangle 41"/>
            <p:cNvSpPr>
              <a:spLocks noChangeArrowheads="1"/>
            </p:cNvSpPr>
            <p:nvPr/>
          </p:nvSpPr>
          <p:spPr bwMode="auto">
            <a:xfrm>
              <a:off x="4286" y="4020"/>
              <a:ext cx="336" cy="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26" name="Line 42"/>
            <p:cNvSpPr>
              <a:spLocks noChangeShapeType="1"/>
            </p:cNvSpPr>
            <p:nvPr/>
          </p:nvSpPr>
          <p:spPr bwMode="auto">
            <a:xfrm>
              <a:off x="1104" y="16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Line 44"/>
            <p:cNvSpPr>
              <a:spLocks noChangeShapeType="1"/>
            </p:cNvSpPr>
            <p:nvPr/>
          </p:nvSpPr>
          <p:spPr bwMode="auto">
            <a:xfrm>
              <a:off x="110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Line 45"/>
            <p:cNvSpPr>
              <a:spLocks noChangeShapeType="1"/>
            </p:cNvSpPr>
            <p:nvPr/>
          </p:nvSpPr>
          <p:spPr bwMode="auto">
            <a:xfrm>
              <a:off x="4560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Line 46"/>
            <p:cNvSpPr>
              <a:spLocks noChangeShapeType="1"/>
            </p:cNvSpPr>
            <p:nvPr/>
          </p:nvSpPr>
          <p:spPr bwMode="auto">
            <a:xfrm>
              <a:off x="412" y="3022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Line 47"/>
            <p:cNvSpPr>
              <a:spLocks noChangeShapeType="1"/>
            </p:cNvSpPr>
            <p:nvPr/>
          </p:nvSpPr>
          <p:spPr bwMode="auto">
            <a:xfrm>
              <a:off x="3696" y="3022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48"/>
            <p:cNvSpPr>
              <a:spLocks noChangeShapeType="1"/>
            </p:cNvSpPr>
            <p:nvPr/>
          </p:nvSpPr>
          <p:spPr bwMode="auto">
            <a:xfrm>
              <a:off x="412" y="34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Line 49"/>
            <p:cNvSpPr>
              <a:spLocks noChangeShapeType="1"/>
            </p:cNvSpPr>
            <p:nvPr/>
          </p:nvSpPr>
          <p:spPr bwMode="auto">
            <a:xfrm flipH="1">
              <a:off x="3696" y="34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Rectangle 50"/>
            <p:cNvSpPr>
              <a:spLocks noChangeArrowheads="1"/>
            </p:cNvSpPr>
            <p:nvPr/>
          </p:nvSpPr>
          <p:spPr bwMode="auto">
            <a:xfrm>
              <a:off x="3379" y="4020"/>
              <a:ext cx="33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34" name="AutoShape 55"/>
            <p:cNvSpPr>
              <a:spLocks noChangeArrowheads="1"/>
            </p:cNvSpPr>
            <p:nvPr/>
          </p:nvSpPr>
          <p:spPr bwMode="auto">
            <a:xfrm>
              <a:off x="4032" y="3055"/>
              <a:ext cx="1152" cy="67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r>
                <a:rPr lang="ru-RU" sz="1400" i="0" dirty="0"/>
                <a:t>УДЕЛЬНЫЙ ВЕС</a:t>
              </a:r>
            </a:p>
            <a:p>
              <a:pPr algn="ctr" eaLnBrk="1" hangingPunct="1"/>
              <a:r>
                <a:rPr lang="ru-RU" i="0" dirty="0" smtClean="0"/>
                <a:t>61,2 </a:t>
              </a:r>
              <a:r>
                <a:rPr lang="ru-RU" i="0" dirty="0"/>
                <a:t>%</a:t>
              </a:r>
            </a:p>
          </p:txBody>
        </p:sp>
      </p:grpSp>
      <p:sp>
        <p:nvSpPr>
          <p:cNvPr id="20488" name="Text Box 37"/>
          <p:cNvSpPr txBox="1">
            <a:spLocks noChangeArrowheads="1"/>
          </p:cNvSpPr>
          <p:nvPr/>
        </p:nvSpPr>
        <p:spPr bwMode="auto">
          <a:xfrm>
            <a:off x="3078163" y="2066925"/>
            <a:ext cx="4075112" cy="381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 smtClean="0"/>
              <a:t>516,4                   109,5%</a:t>
            </a:r>
            <a:endParaRPr lang="ru-RU" sz="1800" i="0" dirty="0"/>
          </a:p>
        </p:txBody>
      </p:sp>
      <p:cxnSp>
        <p:nvCxnSpPr>
          <p:cNvPr id="20489" name="Прямая соединительная линия 13"/>
          <p:cNvCxnSpPr>
            <a:cxnSpLocks noChangeShapeType="1"/>
            <a:stCxn id="20488" idx="0"/>
            <a:endCxn id="20488" idx="2"/>
          </p:cNvCxnSpPr>
          <p:nvPr/>
        </p:nvCxnSpPr>
        <p:spPr bwMode="auto">
          <a:xfrm>
            <a:off x="5114925" y="2066925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6040438" y="4467225"/>
            <a:ext cx="4002087" cy="3825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 smtClean="0"/>
              <a:t>3640,3</a:t>
            </a:r>
            <a:endParaRPr lang="ru-RU" sz="1800" i="0" dirty="0"/>
          </a:p>
        </p:txBody>
      </p:sp>
      <p:sp>
        <p:nvSpPr>
          <p:cNvPr id="20491" name="Text Box 37"/>
          <p:cNvSpPr txBox="1">
            <a:spLocks noChangeArrowheads="1"/>
          </p:cNvSpPr>
          <p:nvPr/>
        </p:nvSpPr>
        <p:spPr bwMode="auto">
          <a:xfrm>
            <a:off x="6040438" y="4849813"/>
            <a:ext cx="4002087" cy="381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 smtClean="0"/>
              <a:t>529,9                        117,0%</a:t>
            </a:r>
            <a:endParaRPr lang="ru-RU" sz="1800" i="0" dirty="0"/>
          </a:p>
        </p:txBody>
      </p:sp>
      <p:sp>
        <p:nvSpPr>
          <p:cNvPr id="20492" name="Text Box 37"/>
          <p:cNvSpPr txBox="1">
            <a:spLocks noChangeArrowheads="1"/>
          </p:cNvSpPr>
          <p:nvPr/>
        </p:nvSpPr>
        <p:spPr bwMode="auto">
          <a:xfrm>
            <a:off x="362710" y="4852201"/>
            <a:ext cx="4021138" cy="381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/>
              <a:t> </a:t>
            </a:r>
            <a:r>
              <a:rPr lang="ru-RU" sz="1800" i="0" dirty="0" smtClean="0"/>
              <a:t>-  13,5                     99,4%</a:t>
            </a:r>
            <a:endParaRPr lang="ru-RU" sz="1800" i="0" dirty="0"/>
          </a:p>
        </p:txBody>
      </p:sp>
      <p:cxnSp>
        <p:nvCxnSpPr>
          <p:cNvPr id="20493" name="Прямая соединительная линия 5"/>
          <p:cNvCxnSpPr>
            <a:cxnSpLocks noChangeShapeType="1"/>
            <a:stCxn id="20491" idx="0"/>
            <a:endCxn id="20491" idx="2"/>
          </p:cNvCxnSpPr>
          <p:nvPr/>
        </p:nvCxnSpPr>
        <p:spPr bwMode="auto">
          <a:xfrm>
            <a:off x="8040688" y="484981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94" name="Прямая соединительная линия 7"/>
          <p:cNvCxnSpPr>
            <a:cxnSpLocks noChangeShapeType="1"/>
            <a:stCxn id="20492" idx="0"/>
            <a:endCxn id="20492" idx="2"/>
          </p:cNvCxnSpPr>
          <p:nvPr/>
        </p:nvCxnSpPr>
        <p:spPr bwMode="auto">
          <a:xfrm rot="16200000" flipH="1">
            <a:off x="2182779" y="5042701"/>
            <a:ext cx="381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1"/>
          <p:cNvSpPr>
            <a:spLocks noChangeArrowheads="1"/>
          </p:cNvSpPr>
          <p:nvPr/>
        </p:nvSpPr>
        <p:spPr bwMode="gray">
          <a:xfrm>
            <a:off x="2327275" y="6062663"/>
            <a:ext cx="2154238" cy="781050"/>
          </a:xfrm>
          <a:prstGeom prst="cube">
            <a:avLst>
              <a:gd name="adj" fmla="val 49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 anchor="ctr"/>
          <a:lstStyle/>
          <a:p>
            <a:pPr eaLnBrk="1" hangingPunct="1"/>
            <a:endParaRPr lang="ru-RU" sz="1800" b="0" i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331325" y="0"/>
            <a:ext cx="11096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4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0850" y="288925"/>
            <a:ext cx="9620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>
                <a:solidFill>
                  <a:srgbClr val="FFFF00"/>
                </a:solidFill>
                <a:cs typeface="Times New Roman" pitchFamily="18" charset="0"/>
              </a:rPr>
              <a:t>ДОХОДЫ  БЮДЖЕТА МИРНЕНСКОГО СЕЛЬСКОГО ПОСЕЛЕНИЯ за </a:t>
            </a:r>
            <a:r>
              <a:rPr lang="ru-RU" sz="1800" i="0" dirty="0" smtClean="0">
                <a:solidFill>
                  <a:srgbClr val="FFFF00"/>
                </a:solidFill>
                <a:cs typeface="Times New Roman" pitchFamily="18" charset="0"/>
              </a:rPr>
              <a:t>2021 </a:t>
            </a:r>
            <a:r>
              <a:rPr lang="ru-RU" sz="1800" i="0" dirty="0">
                <a:solidFill>
                  <a:srgbClr val="FFFF00"/>
                </a:solidFill>
                <a:cs typeface="Times New Roman" pitchFamily="18" charset="0"/>
              </a:rPr>
              <a:t>год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433388" y="2495550"/>
            <a:ext cx="9539287" cy="2674938"/>
            <a:chOff x="58" y="1493"/>
            <a:chExt cx="5544" cy="2330"/>
          </a:xfrm>
        </p:grpSpPr>
        <p:sp>
          <p:nvSpPr>
            <p:cNvPr id="21531" name="Rectangle 6"/>
            <p:cNvSpPr>
              <a:spLocks noChangeArrowheads="1"/>
            </p:cNvSpPr>
            <p:nvPr/>
          </p:nvSpPr>
          <p:spPr bwMode="auto">
            <a:xfrm>
              <a:off x="1248" y="2270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>
                  <a:solidFill>
                    <a:srgbClr val="0066FF"/>
                  </a:solidFill>
                </a:rPr>
                <a:t> 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2276,7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2" name="Rectangle 7"/>
            <p:cNvSpPr>
              <a:spLocks noChangeArrowheads="1"/>
            </p:cNvSpPr>
            <p:nvPr/>
          </p:nvSpPr>
          <p:spPr bwMode="auto">
            <a:xfrm>
              <a:off x="1247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2270,7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3" name="Rectangle 8"/>
            <p:cNvSpPr>
              <a:spLocks noChangeArrowheads="1"/>
            </p:cNvSpPr>
            <p:nvPr/>
          </p:nvSpPr>
          <p:spPr bwMode="auto">
            <a:xfrm>
              <a:off x="1247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5047,4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1973" y="2274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3110,4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5" name="Rectangle 10"/>
            <p:cNvSpPr>
              <a:spLocks noChangeArrowheads="1"/>
            </p:cNvSpPr>
            <p:nvPr/>
          </p:nvSpPr>
          <p:spPr bwMode="auto">
            <a:xfrm>
              <a:off x="1973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>
                  <a:solidFill>
                    <a:srgbClr val="0066FF"/>
                  </a:solidFill>
                </a:rPr>
                <a:t> 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2026,7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6" name="Rectangle 11"/>
            <p:cNvSpPr>
              <a:spLocks noChangeArrowheads="1"/>
            </p:cNvSpPr>
            <p:nvPr/>
          </p:nvSpPr>
          <p:spPr bwMode="auto">
            <a:xfrm>
              <a:off x="1973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5433,6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7" name="Rectangle 12"/>
            <p:cNvSpPr>
              <a:spLocks noChangeArrowheads="1"/>
            </p:cNvSpPr>
            <p:nvPr/>
          </p:nvSpPr>
          <p:spPr bwMode="auto">
            <a:xfrm>
              <a:off x="2698" y="2299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3640,3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8" name="Rectangle 13"/>
            <p:cNvSpPr>
              <a:spLocks noChangeArrowheads="1"/>
            </p:cNvSpPr>
            <p:nvPr/>
          </p:nvSpPr>
          <p:spPr bwMode="auto">
            <a:xfrm>
              <a:off x="2698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1972,4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9" name="Rectangle 14"/>
            <p:cNvSpPr>
              <a:spLocks noChangeArrowheads="1"/>
            </p:cNvSpPr>
            <p:nvPr/>
          </p:nvSpPr>
          <p:spPr bwMode="auto">
            <a:xfrm>
              <a:off x="2698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5950,0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0" name="Rectangle 15"/>
            <p:cNvSpPr>
              <a:spLocks noChangeArrowheads="1"/>
            </p:cNvSpPr>
            <p:nvPr/>
          </p:nvSpPr>
          <p:spPr bwMode="auto">
            <a:xfrm>
              <a:off x="3424" y="2274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529,9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1" name="Rectangle 16"/>
            <p:cNvSpPr>
              <a:spLocks noChangeArrowheads="1"/>
            </p:cNvSpPr>
            <p:nvPr/>
          </p:nvSpPr>
          <p:spPr bwMode="auto">
            <a:xfrm>
              <a:off x="3424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70C0"/>
                  </a:solidFill>
                </a:rPr>
                <a:t>-13,5</a:t>
              </a:r>
              <a:endParaRPr lang="ru-RU" sz="1400" i="0" dirty="0">
                <a:solidFill>
                  <a:srgbClr val="0070C0"/>
                </a:solidFill>
              </a:endParaRPr>
            </a:p>
          </p:txBody>
        </p:sp>
        <p:sp>
          <p:nvSpPr>
            <p:cNvPr id="21542" name="Rectangle 17"/>
            <p:cNvSpPr>
              <a:spLocks noChangeArrowheads="1"/>
            </p:cNvSpPr>
            <p:nvPr/>
          </p:nvSpPr>
          <p:spPr bwMode="auto">
            <a:xfrm>
              <a:off x="3424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516,4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3" name="Rectangle 18"/>
            <p:cNvSpPr>
              <a:spLocks noChangeArrowheads="1"/>
            </p:cNvSpPr>
            <p:nvPr/>
          </p:nvSpPr>
          <p:spPr bwMode="auto">
            <a:xfrm>
              <a:off x="4150" y="2274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2856,2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4" name="Rectangle 19"/>
            <p:cNvSpPr>
              <a:spLocks noChangeArrowheads="1"/>
            </p:cNvSpPr>
            <p:nvPr/>
          </p:nvSpPr>
          <p:spPr bwMode="auto">
            <a:xfrm>
              <a:off x="4176" y="3050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1972,4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5" name="Rectangle 20"/>
            <p:cNvSpPr>
              <a:spLocks noChangeArrowheads="1"/>
            </p:cNvSpPr>
            <p:nvPr/>
          </p:nvSpPr>
          <p:spPr bwMode="auto">
            <a:xfrm>
              <a:off x="4150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/>
                <a:t> 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4828,6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6" name="Rectangle 21"/>
            <p:cNvSpPr>
              <a:spLocks noChangeArrowheads="1"/>
            </p:cNvSpPr>
            <p:nvPr/>
          </p:nvSpPr>
          <p:spPr bwMode="auto">
            <a:xfrm>
              <a:off x="4876" y="2274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784,1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7" name="Rectangle 22"/>
            <p:cNvSpPr>
              <a:spLocks noChangeArrowheads="1"/>
            </p:cNvSpPr>
            <p:nvPr/>
          </p:nvSpPr>
          <p:spPr bwMode="auto">
            <a:xfrm>
              <a:off x="4876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337,3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8" name="Rectangle 23"/>
            <p:cNvSpPr>
              <a:spLocks noChangeArrowheads="1"/>
            </p:cNvSpPr>
            <p:nvPr/>
          </p:nvSpPr>
          <p:spPr bwMode="auto">
            <a:xfrm>
              <a:off x="4876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1121,4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9" name="Rectangle 24"/>
            <p:cNvSpPr>
              <a:spLocks noChangeArrowheads="1"/>
            </p:cNvSpPr>
            <p:nvPr/>
          </p:nvSpPr>
          <p:spPr bwMode="auto">
            <a:xfrm>
              <a:off x="68" y="2274"/>
              <a:ext cx="1179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i="0">
                  <a:solidFill>
                    <a:srgbClr val="0066FF"/>
                  </a:solidFill>
                </a:rPr>
                <a:t>Налоговые</a:t>
              </a:r>
              <a:br>
                <a:rPr lang="ru-RU" i="0">
                  <a:solidFill>
                    <a:srgbClr val="0066FF"/>
                  </a:solidFill>
                </a:rPr>
              </a:br>
              <a:r>
                <a:rPr lang="ru-RU" i="0">
                  <a:solidFill>
                    <a:srgbClr val="0066FF"/>
                  </a:solidFill>
                </a:rPr>
                <a:t> и неналоговые</a:t>
              </a:r>
              <a:br>
                <a:rPr lang="ru-RU" i="0">
                  <a:solidFill>
                    <a:srgbClr val="0066FF"/>
                  </a:solidFill>
                </a:rPr>
              </a:br>
              <a:r>
                <a:rPr lang="ru-RU" i="0">
                  <a:solidFill>
                    <a:srgbClr val="0066FF"/>
                  </a:solidFill>
                </a:rPr>
                <a:t> доходы</a:t>
              </a:r>
            </a:p>
          </p:txBody>
        </p:sp>
        <p:sp>
          <p:nvSpPr>
            <p:cNvPr id="21550" name="Rectangle 25"/>
            <p:cNvSpPr>
              <a:spLocks noChangeArrowheads="1"/>
            </p:cNvSpPr>
            <p:nvPr/>
          </p:nvSpPr>
          <p:spPr bwMode="auto">
            <a:xfrm>
              <a:off x="68" y="3045"/>
              <a:ext cx="1179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i="0">
                  <a:solidFill>
                    <a:srgbClr val="0066FF"/>
                  </a:solidFill>
                </a:rPr>
                <a:t>Безвозмездные</a:t>
              </a:r>
              <a:br>
                <a:rPr lang="ru-RU" i="0">
                  <a:solidFill>
                    <a:srgbClr val="0066FF"/>
                  </a:solidFill>
                </a:rPr>
              </a:br>
              <a:r>
                <a:rPr lang="ru-RU" i="0">
                  <a:solidFill>
                    <a:srgbClr val="0066FF"/>
                  </a:solidFill>
                </a:rPr>
                <a:t> поступления</a:t>
              </a:r>
            </a:p>
          </p:txBody>
        </p:sp>
        <p:sp>
          <p:nvSpPr>
            <p:cNvPr id="21551" name="Rectangle 26"/>
            <p:cNvSpPr>
              <a:spLocks noChangeArrowheads="1"/>
            </p:cNvSpPr>
            <p:nvPr/>
          </p:nvSpPr>
          <p:spPr bwMode="auto">
            <a:xfrm>
              <a:off x="58" y="1493"/>
              <a:ext cx="1179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i="0">
                  <a:solidFill>
                    <a:srgbClr val="0066FF"/>
                  </a:solidFill>
                </a:rPr>
                <a:t>Доходы, всего</a:t>
              </a:r>
              <a:br>
                <a:rPr lang="ru-RU" i="0">
                  <a:solidFill>
                    <a:srgbClr val="0066FF"/>
                  </a:solidFill>
                </a:rPr>
              </a:br>
              <a:r>
                <a:rPr lang="ru-RU" i="0">
                  <a:solidFill>
                    <a:srgbClr val="0066FF"/>
                  </a:solidFill>
                </a:rPr>
                <a:t>в том числе</a:t>
              </a:r>
            </a:p>
          </p:txBody>
        </p:sp>
      </p:grpSp>
      <p:grpSp>
        <p:nvGrpSpPr>
          <p:cNvPr id="21510" name="Group 27"/>
          <p:cNvGrpSpPr>
            <a:grpSpLocks/>
          </p:cNvGrpSpPr>
          <p:nvPr/>
        </p:nvGrpSpPr>
        <p:grpSpPr bwMode="auto">
          <a:xfrm>
            <a:off x="433388" y="1208088"/>
            <a:ext cx="9521825" cy="1425575"/>
            <a:chOff x="113" y="572"/>
            <a:chExt cx="5534" cy="862"/>
          </a:xfrm>
        </p:grpSpPr>
        <p:sp>
          <p:nvSpPr>
            <p:cNvPr id="21518" name="Rectangle 28"/>
            <p:cNvSpPr>
              <a:spLocks noChangeArrowheads="1"/>
            </p:cNvSpPr>
            <p:nvPr/>
          </p:nvSpPr>
          <p:spPr bwMode="auto">
            <a:xfrm>
              <a:off x="1292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19" name="Rectangle 29"/>
            <p:cNvSpPr>
              <a:spLocks noChangeArrowheads="1"/>
            </p:cNvSpPr>
            <p:nvPr/>
          </p:nvSpPr>
          <p:spPr bwMode="auto">
            <a:xfrm>
              <a:off x="2018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0" name="Rectangle 30"/>
            <p:cNvSpPr>
              <a:spLocks noChangeArrowheads="1"/>
            </p:cNvSpPr>
            <p:nvPr/>
          </p:nvSpPr>
          <p:spPr bwMode="auto">
            <a:xfrm>
              <a:off x="2743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1" name="Rectangle 31"/>
            <p:cNvSpPr>
              <a:spLocks noChangeArrowheads="1"/>
            </p:cNvSpPr>
            <p:nvPr/>
          </p:nvSpPr>
          <p:spPr bwMode="auto">
            <a:xfrm>
              <a:off x="3469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2" name="Rectangle 32"/>
            <p:cNvSpPr>
              <a:spLocks noChangeArrowheads="1"/>
            </p:cNvSpPr>
            <p:nvPr/>
          </p:nvSpPr>
          <p:spPr bwMode="auto">
            <a:xfrm>
              <a:off x="4195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3" name="Rectangle 33"/>
            <p:cNvSpPr>
              <a:spLocks noChangeArrowheads="1"/>
            </p:cNvSpPr>
            <p:nvPr/>
          </p:nvSpPr>
          <p:spPr bwMode="auto">
            <a:xfrm>
              <a:off x="4921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4" name="Rectangle 34"/>
            <p:cNvSpPr>
              <a:spLocks noChangeArrowheads="1"/>
            </p:cNvSpPr>
            <p:nvPr/>
          </p:nvSpPr>
          <p:spPr bwMode="auto">
            <a:xfrm>
              <a:off x="113" y="572"/>
              <a:ext cx="1179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5" name="Text Box 35"/>
            <p:cNvSpPr txBox="1">
              <a:spLocks noChangeArrowheads="1"/>
            </p:cNvSpPr>
            <p:nvPr/>
          </p:nvSpPr>
          <p:spPr bwMode="gray">
            <a:xfrm>
              <a:off x="1292" y="732"/>
              <a:ext cx="726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 err="1">
                  <a:solidFill>
                    <a:srgbClr val="0066FF"/>
                  </a:solidFill>
                </a:rPr>
                <a:t>Первона-чальный</a:t>
              </a:r>
              <a:r>
                <a:rPr lang="ru-RU" i="0" dirty="0">
                  <a:solidFill>
                    <a:srgbClr val="0066FF"/>
                  </a:solidFill>
                </a:rPr>
                <a:t> план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2021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  <p:sp>
          <p:nvSpPr>
            <p:cNvPr id="21526" name="Text Box 36"/>
            <p:cNvSpPr txBox="1">
              <a:spLocks noChangeArrowheads="1"/>
            </p:cNvSpPr>
            <p:nvPr/>
          </p:nvSpPr>
          <p:spPr bwMode="gray">
            <a:xfrm>
              <a:off x="2018" y="883"/>
              <a:ext cx="72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 err="1">
                  <a:solidFill>
                    <a:srgbClr val="0066FF"/>
                  </a:solidFill>
                </a:rPr>
                <a:t>Уточнен-ный</a:t>
              </a:r>
              <a:r>
                <a:rPr lang="ru-RU" i="0" dirty="0">
                  <a:solidFill>
                    <a:srgbClr val="0066FF"/>
                  </a:solidFill>
                </a:rPr>
                <a:t> план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2021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  <p:sp>
          <p:nvSpPr>
            <p:cNvPr id="21527" name="Text Box 37"/>
            <p:cNvSpPr txBox="1">
              <a:spLocks noChangeArrowheads="1"/>
            </p:cNvSpPr>
            <p:nvPr/>
          </p:nvSpPr>
          <p:spPr bwMode="gray">
            <a:xfrm>
              <a:off x="2744" y="883"/>
              <a:ext cx="72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Исполнено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2021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  <p:sp>
          <p:nvSpPr>
            <p:cNvPr id="21528" name="Text Box 38"/>
            <p:cNvSpPr txBox="1">
              <a:spLocks noChangeArrowheads="1"/>
            </p:cNvSpPr>
            <p:nvPr/>
          </p:nvSpPr>
          <p:spPr bwMode="gray">
            <a:xfrm>
              <a:off x="3469" y="572"/>
              <a:ext cx="726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>
                  <a:solidFill>
                    <a:srgbClr val="0066FF"/>
                  </a:solidFill>
                </a:rPr>
                <a:t>Отклоне-ние от уточнен-ного плана</a:t>
              </a:r>
              <a:endParaRPr lang="en-US" i="0">
                <a:solidFill>
                  <a:srgbClr val="0066FF"/>
                </a:solidFill>
              </a:endParaRPr>
            </a:p>
          </p:txBody>
        </p:sp>
        <p:sp>
          <p:nvSpPr>
            <p:cNvPr id="21529" name="Text Box 39"/>
            <p:cNvSpPr txBox="1">
              <a:spLocks noChangeArrowheads="1"/>
            </p:cNvSpPr>
            <p:nvPr/>
          </p:nvSpPr>
          <p:spPr bwMode="gray">
            <a:xfrm>
              <a:off x="4195" y="887"/>
              <a:ext cx="72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Исполнено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2020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  <p:sp>
          <p:nvSpPr>
            <p:cNvPr id="21530" name="Text Box 40"/>
            <p:cNvSpPr txBox="1">
              <a:spLocks noChangeArrowheads="1"/>
            </p:cNvSpPr>
            <p:nvPr/>
          </p:nvSpPr>
          <p:spPr bwMode="gray">
            <a:xfrm>
              <a:off x="4921" y="738"/>
              <a:ext cx="726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 err="1">
                  <a:solidFill>
                    <a:srgbClr val="0066FF"/>
                  </a:solidFill>
                </a:rPr>
                <a:t>Отклоне-ние</a:t>
              </a:r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2020 </a:t>
              </a:r>
              <a:r>
                <a:rPr lang="ru-RU" i="0" dirty="0">
                  <a:solidFill>
                    <a:srgbClr val="0066FF"/>
                  </a:solidFill>
                </a:rPr>
                <a:t>г. от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2021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</p:grpSp>
      <p:sp>
        <p:nvSpPr>
          <p:cNvPr id="21511" name="Text Box 41"/>
          <p:cNvSpPr txBox="1">
            <a:spLocks noChangeArrowheads="1"/>
          </p:cNvSpPr>
          <p:nvPr/>
        </p:nvSpPr>
        <p:spPr bwMode="gray">
          <a:xfrm>
            <a:off x="0" y="5368925"/>
            <a:ext cx="104409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i="0">
                <a:solidFill>
                  <a:srgbClr val="FFFF00"/>
                </a:solidFill>
              </a:rPr>
              <a:t>Удельный вес налоговых и неналоговых доходов</a:t>
            </a:r>
          </a:p>
          <a:p>
            <a:pPr algn="ctr"/>
            <a:r>
              <a:rPr lang="ru-RU" sz="1800" i="0">
                <a:solidFill>
                  <a:srgbClr val="FFFF00"/>
                </a:solidFill>
              </a:rPr>
              <a:t> в структуре доходов местного бюджета</a:t>
            </a:r>
            <a:endParaRPr lang="en-US" sz="1800" i="0">
              <a:solidFill>
                <a:srgbClr val="FFFF00"/>
              </a:solidFill>
            </a:endParaRPr>
          </a:p>
        </p:txBody>
      </p:sp>
      <p:sp>
        <p:nvSpPr>
          <p:cNvPr id="145451" name="Text Box 43"/>
          <p:cNvSpPr txBox="1">
            <a:spLocks noChangeArrowheads="1"/>
          </p:cNvSpPr>
          <p:nvPr/>
        </p:nvSpPr>
        <p:spPr bwMode="gray">
          <a:xfrm>
            <a:off x="2386013" y="6843713"/>
            <a:ext cx="1727200" cy="411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20</a:t>
            </a:r>
            <a:r>
              <a:rPr lang="ru-RU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20 </a:t>
            </a:r>
            <a:r>
              <a:rPr lang="ru-RU" sz="2000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г.</a:t>
            </a:r>
            <a:endParaRPr lang="en-US" sz="2000" i="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3" name="AutoShape 44"/>
          <p:cNvSpPr>
            <a:spLocks noChangeArrowheads="1"/>
          </p:cNvSpPr>
          <p:nvPr/>
        </p:nvSpPr>
        <p:spPr bwMode="gray">
          <a:xfrm>
            <a:off x="5668963" y="6062663"/>
            <a:ext cx="2154237" cy="781050"/>
          </a:xfrm>
          <a:prstGeom prst="cube">
            <a:avLst>
              <a:gd name="adj" fmla="val 49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 anchor="ctr"/>
          <a:lstStyle/>
          <a:p>
            <a:pPr eaLnBrk="1" hangingPunct="1"/>
            <a:endParaRPr lang="ru-RU" sz="1800" b="0" i="0"/>
          </a:p>
        </p:txBody>
      </p:sp>
      <p:sp>
        <p:nvSpPr>
          <p:cNvPr id="145453" name="Text Box 45"/>
          <p:cNvSpPr txBox="1">
            <a:spLocks noChangeArrowheads="1"/>
          </p:cNvSpPr>
          <p:nvPr/>
        </p:nvSpPr>
        <p:spPr bwMode="gray">
          <a:xfrm>
            <a:off x="5699125" y="6843713"/>
            <a:ext cx="1727200" cy="411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20</a:t>
            </a:r>
            <a:r>
              <a:rPr lang="ru-RU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21г</a:t>
            </a:r>
            <a:r>
              <a:rPr lang="ru-RU" sz="2000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000" i="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5454" name="Text Box 46"/>
          <p:cNvSpPr txBox="1">
            <a:spLocks noChangeArrowheads="1"/>
          </p:cNvSpPr>
          <p:nvPr/>
        </p:nvSpPr>
        <p:spPr bwMode="gray">
          <a:xfrm>
            <a:off x="2719388" y="6281738"/>
            <a:ext cx="1479550" cy="473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59,1 </a:t>
            </a:r>
            <a:r>
              <a:rPr lang="ru-RU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%</a:t>
            </a:r>
            <a:endParaRPr lang="en-US" sz="2400" i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5455" name="Text Box 47"/>
          <p:cNvSpPr txBox="1">
            <a:spLocks noChangeArrowheads="1"/>
          </p:cNvSpPr>
          <p:nvPr/>
        </p:nvSpPr>
        <p:spPr bwMode="gray">
          <a:xfrm>
            <a:off x="6043613" y="6294438"/>
            <a:ext cx="1479550" cy="473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61,2 </a:t>
            </a:r>
            <a:r>
              <a:rPr lang="ru-RU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%</a:t>
            </a:r>
            <a:endParaRPr lang="en-US" sz="2400" i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7" name="Text Box 49"/>
          <p:cNvSpPr txBox="1">
            <a:spLocks noChangeArrowheads="1"/>
          </p:cNvSpPr>
          <p:nvPr/>
        </p:nvSpPr>
        <p:spPr bwMode="auto">
          <a:xfrm>
            <a:off x="8674100" y="731838"/>
            <a:ext cx="1463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 anchor="t"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1A1B51-D017-4DA3-8BB7-1D3F8CD7DDF3}" type="slidenum">
              <a:rPr lang="en-US" altLang="ru-RU" sz="2000">
                <a:solidFill>
                  <a:srgbClr val="000000"/>
                </a:solidFill>
                <a:latin typeface="Centaur" pitchFamily="18" charset="0"/>
                <a:cs typeface="Arial" pitchFamily="34" charset="0"/>
              </a:rPr>
              <a:pPr/>
              <a:t>5</a:t>
            </a:fld>
            <a:endParaRPr lang="en-US" altLang="ru-RU" sz="2000">
              <a:solidFill>
                <a:srgbClr val="000000"/>
              </a:solidFill>
              <a:latin typeface="Centaur" pitchFamily="18" charset="0"/>
              <a:cs typeface="Arial" pitchFamily="34" charset="0"/>
            </a:endParaRP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1038225" y="1838325"/>
          <a:ext cx="8229600" cy="4772025"/>
        </p:xfrm>
        <a:graphic>
          <a:graphicData uri="http://schemas.openxmlformats.org/presentationml/2006/ole">
            <p:oleObj spid="_x0000_s1033" name="Worksheet" r:id="rId3" imgW="8229600" imgH="4467168" progId="Excel.Sheet.8">
              <p:embed/>
            </p:oleObj>
          </a:graphicData>
        </a:graphic>
      </p:graphicFrame>
      <p:sp>
        <p:nvSpPr>
          <p:cNvPr id="1028" name="TextBox 7"/>
          <p:cNvSpPr txBox="1">
            <a:spLocks noChangeArrowheads="1"/>
          </p:cNvSpPr>
          <p:nvPr/>
        </p:nvSpPr>
        <p:spPr bwMode="auto">
          <a:xfrm>
            <a:off x="782638" y="504825"/>
            <a:ext cx="88757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900" i="0" dirty="0">
                <a:solidFill>
                  <a:srgbClr val="FFFF00"/>
                </a:solidFill>
                <a:cs typeface="Times New Roman" pitchFamily="18" charset="0"/>
              </a:rPr>
              <a:t>Динамика доходов бюджета </a:t>
            </a:r>
            <a:r>
              <a:rPr lang="ru-RU" altLang="ru-RU" sz="29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9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 в </a:t>
            </a:r>
            <a:r>
              <a:rPr lang="ru-RU" altLang="ru-RU" sz="2900" i="0" dirty="0" smtClean="0">
                <a:solidFill>
                  <a:srgbClr val="FFFF00"/>
                </a:solidFill>
                <a:cs typeface="Times New Roman" pitchFamily="18" charset="0"/>
              </a:rPr>
              <a:t>2020-2021 </a:t>
            </a:r>
            <a:r>
              <a:rPr lang="ru-RU" altLang="ru-RU" sz="2900" i="0" dirty="0">
                <a:solidFill>
                  <a:srgbClr val="FFFF00"/>
                </a:solidFill>
                <a:cs typeface="Times New Roman" pitchFamily="18" charset="0"/>
              </a:rPr>
              <a:t>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612775" y="360363"/>
            <a:ext cx="9828213" cy="971550"/>
          </a:xfrm>
        </p:spPr>
        <p:txBody>
          <a:bodyPr/>
          <a:lstStyle/>
          <a:p>
            <a:pPr marL="545211" indent="0"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Доходы бюджета </a:t>
            </a:r>
            <a:r>
              <a:rPr lang="ru-RU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Мирненского сельского поселения за 2021 год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46038"/>
            <a:ext cx="2079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 anchor="ctr">
            <a:spAutoFit/>
          </a:bodyPr>
          <a:lstStyle/>
          <a:p>
            <a:pPr defTabSz="1025525" eaLnBrk="1" hangingPunct="1"/>
            <a:endParaRPr lang="ru-RU" sz="2000" b="0" i="0">
              <a:latin typeface="Calibri" pitchFamily="34" charset="0"/>
            </a:endParaRPr>
          </a:p>
        </p:txBody>
      </p:sp>
      <p:grpSp>
        <p:nvGrpSpPr>
          <p:cNvPr id="22532" name="Oval 5"/>
          <p:cNvGrpSpPr>
            <a:grpSpLocks/>
          </p:cNvGrpSpPr>
          <p:nvPr/>
        </p:nvGrpSpPr>
        <p:grpSpPr bwMode="auto">
          <a:xfrm>
            <a:off x="1648594" y="1994681"/>
            <a:ext cx="5199062" cy="4886325"/>
            <a:chOff x="799" y="1094"/>
            <a:chExt cx="2868" cy="2792"/>
          </a:xfrm>
        </p:grpSpPr>
        <p:pic>
          <p:nvPicPr>
            <p:cNvPr id="22547" name="Oval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1094"/>
              <a:ext cx="2868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Text Box 6"/>
            <p:cNvSpPr txBox="1">
              <a:spLocks noChangeArrowheads="1"/>
            </p:cNvSpPr>
            <p:nvPr/>
          </p:nvSpPr>
          <p:spPr bwMode="auto">
            <a:xfrm>
              <a:off x="1242" y="1511"/>
              <a:ext cx="1980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752725" y="2352675"/>
            <a:ext cx="30861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0" dirty="0" smtClean="0">
                <a:solidFill>
                  <a:schemeClr val="bg1"/>
                </a:solidFill>
              </a:rPr>
              <a:t>5950,0 </a:t>
            </a:r>
            <a:r>
              <a:rPr lang="ru-RU" sz="2800" i="0" dirty="0">
                <a:solidFill>
                  <a:schemeClr val="bg1"/>
                </a:solidFill>
              </a:rPr>
              <a:t>тыс. руб.</a:t>
            </a:r>
          </a:p>
        </p:txBody>
      </p:sp>
      <p:grpSp>
        <p:nvGrpSpPr>
          <p:cNvPr id="22534" name="Oval 6"/>
          <p:cNvGrpSpPr>
            <a:grpSpLocks/>
          </p:cNvGrpSpPr>
          <p:nvPr/>
        </p:nvGrpSpPr>
        <p:grpSpPr bwMode="auto">
          <a:xfrm>
            <a:off x="2124075" y="3790950"/>
            <a:ext cx="2736850" cy="2676525"/>
            <a:chOff x="1044" y="2231"/>
            <a:chExt cx="1329" cy="1475"/>
          </a:xfrm>
        </p:grpSpPr>
        <p:pic>
          <p:nvPicPr>
            <p:cNvPr id="22545" name="Oval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2231"/>
              <a:ext cx="1329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1265" y="2456"/>
              <a:ext cx="890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176463" y="4602163"/>
            <a:ext cx="2566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i="0" dirty="0" smtClean="0">
                <a:solidFill>
                  <a:schemeClr val="bg1"/>
                </a:solidFill>
              </a:rPr>
              <a:t>3640,3 </a:t>
            </a:r>
            <a:r>
              <a:rPr lang="ru-RU" sz="2400" i="0" dirty="0">
                <a:solidFill>
                  <a:schemeClr val="bg1"/>
                </a:solidFill>
              </a:rPr>
              <a:t>тыс. руб.</a:t>
            </a:r>
          </a:p>
        </p:txBody>
      </p:sp>
      <p:grpSp>
        <p:nvGrpSpPr>
          <p:cNvPr id="22536" name="Rectangle 9"/>
          <p:cNvGrpSpPr>
            <a:grpSpLocks/>
          </p:cNvGrpSpPr>
          <p:nvPr/>
        </p:nvGrpSpPr>
        <p:grpSpPr bwMode="auto">
          <a:xfrm>
            <a:off x="7281863" y="2406650"/>
            <a:ext cx="368300" cy="347663"/>
            <a:chOff x="4017" y="1375"/>
            <a:chExt cx="203" cy="199"/>
          </a:xfrm>
        </p:grpSpPr>
        <p:pic>
          <p:nvPicPr>
            <p:cNvPr id="22543" name="Rectangle 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1375"/>
              <a:ext cx="2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 Box 14"/>
            <p:cNvSpPr txBox="1">
              <a:spLocks noChangeArrowheads="1"/>
            </p:cNvSpPr>
            <p:nvPr/>
          </p:nvSpPr>
          <p:spPr bwMode="auto">
            <a:xfrm>
              <a:off x="4050" y="1395"/>
              <a:ext cx="1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grpSp>
        <p:nvGrpSpPr>
          <p:cNvPr id="22537" name="Rectangle 10"/>
          <p:cNvGrpSpPr>
            <a:grpSpLocks/>
          </p:cNvGrpSpPr>
          <p:nvPr/>
        </p:nvGrpSpPr>
        <p:grpSpPr bwMode="auto">
          <a:xfrm>
            <a:off x="7281863" y="3433763"/>
            <a:ext cx="368300" cy="357187"/>
            <a:chOff x="4017" y="1962"/>
            <a:chExt cx="203" cy="204"/>
          </a:xfrm>
        </p:grpSpPr>
        <p:pic>
          <p:nvPicPr>
            <p:cNvPr id="22541" name="Rectangle 10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1962"/>
              <a:ext cx="2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 Box 17"/>
            <p:cNvSpPr txBox="1">
              <a:spLocks noChangeArrowheads="1"/>
            </p:cNvSpPr>
            <p:nvPr/>
          </p:nvSpPr>
          <p:spPr bwMode="auto">
            <a:xfrm>
              <a:off x="4050" y="1980"/>
              <a:ext cx="13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748588" y="2362200"/>
            <a:ext cx="21510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i="0" dirty="0"/>
              <a:t>Общий объём доходов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7831138" y="3382963"/>
            <a:ext cx="244633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i="0" dirty="0"/>
              <a:t>Налоговые и неналоговые доходы (удельный вес </a:t>
            </a:r>
            <a:r>
              <a:rPr lang="ru-RU" sz="2000" i="0" dirty="0" smtClean="0"/>
              <a:t>75,0</a:t>
            </a:r>
            <a:r>
              <a:rPr lang="ru-RU" sz="2000" i="0" dirty="0"/>
              <a:t>%)</a:t>
            </a:r>
          </a:p>
        </p:txBody>
      </p:sp>
      <p:sp>
        <p:nvSpPr>
          <p:cNvPr id="22540" name="TextBox 11"/>
          <p:cNvSpPr txBox="1">
            <a:spLocks noChangeArrowheads="1"/>
          </p:cNvSpPr>
          <p:nvPr/>
        </p:nvSpPr>
        <p:spPr bwMode="auto">
          <a:xfrm>
            <a:off x="9136063" y="157163"/>
            <a:ext cx="2079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2000" b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461375" y="1260475"/>
            <a:ext cx="154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тыс. рублей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037638" y="180975"/>
            <a:ext cx="11795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/>
          <a:p>
            <a:pPr algn="r" defTabSz="1025525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180975"/>
            <a:ext cx="10440988" cy="124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000" i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  </a:t>
            </a:r>
            <a:endParaRPr lang="ru-RU" sz="2000" i="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НАЛОГОВЫЕ </a:t>
            </a: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И НЕНАЛОГОВЫЕ ДОХОДЫ БЮДЖЕТА</a:t>
            </a:r>
          </a:p>
          <a:p>
            <a:pPr algn="ctr" eaLnBrk="1" hangingPunct="1">
              <a:defRPr/>
            </a:pP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Мирненского сельского поселения </a:t>
            </a:r>
            <a:endParaRPr lang="ru-RU" sz="1800" i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в 2020 -2021гг</a:t>
            </a:r>
            <a:endParaRPr lang="ru-RU" sz="1800" i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050" name="Диаграмма 2"/>
          <p:cNvGraphicFramePr>
            <a:graphicFrameLocks/>
          </p:cNvGraphicFramePr>
          <p:nvPr/>
        </p:nvGraphicFramePr>
        <p:xfrm>
          <a:off x="1438275" y="1847850"/>
          <a:ext cx="6896100" cy="3819525"/>
        </p:xfrm>
        <a:graphic>
          <a:graphicData uri="http://schemas.openxmlformats.org/presentationml/2006/ole">
            <p:oleObj spid="_x0000_s2057" name="Worksheet" r:id="rId3" imgW="6896224" imgH="381942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EAB26E-723F-415B-B05D-02B920E726FD}" type="slidenum">
              <a:rPr lang="en-US" sz="1400">
                <a:solidFill>
                  <a:srgbClr val="B5A788"/>
                </a:solidFill>
              </a:rPr>
              <a:pPr/>
              <a:t>8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614363" y="1358900"/>
          <a:ext cx="9723437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47663" y="252413"/>
            <a:ext cx="98329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300" i="0" dirty="0">
                <a:solidFill>
                  <a:srgbClr val="FFFF00"/>
                </a:solidFill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altLang="ru-RU" sz="23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3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 в </a:t>
            </a:r>
            <a:r>
              <a:rPr lang="ru-RU" altLang="ru-RU" sz="2300" i="0" dirty="0" smtClean="0">
                <a:solidFill>
                  <a:srgbClr val="FFFF00"/>
                </a:solidFill>
                <a:cs typeface="Times New Roman" pitchFamily="18" charset="0"/>
              </a:rPr>
              <a:t>2021 </a:t>
            </a:r>
            <a:r>
              <a:rPr lang="ru-RU" altLang="ru-RU" sz="2300" i="0" dirty="0">
                <a:solidFill>
                  <a:srgbClr val="FFFF00"/>
                </a:solidFill>
                <a:cs typeface="Times New Roman" pitchFamily="18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45DD1C-0F47-4223-890C-867325DF49A0}" type="slidenum">
              <a:rPr lang="en-US" sz="1400">
                <a:solidFill>
                  <a:srgbClr val="B5A788"/>
                </a:solidFill>
              </a:rPr>
              <a:pPr/>
              <a:t>9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4098" name="Диаграмма 3"/>
          <p:cNvGraphicFramePr>
            <a:graphicFrameLocks/>
          </p:cNvGraphicFramePr>
          <p:nvPr/>
        </p:nvGraphicFramePr>
        <p:xfrm>
          <a:off x="1438275" y="1924050"/>
          <a:ext cx="8115300" cy="3057525"/>
        </p:xfrm>
        <a:graphic>
          <a:graphicData uri="http://schemas.openxmlformats.org/presentationml/2006/ole">
            <p:oleObj spid="_x0000_s4105" name="Worksheet" r:id="rId3" imgW="8115348" imgH="3057696" progId="Excel.Sheet.8">
              <p:embed/>
            </p:oleObj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22288" y="587375"/>
            <a:ext cx="9223375" cy="84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Динамика собственных доходов бюджета </a:t>
            </a:r>
            <a:r>
              <a:rPr lang="ru-RU" altLang="ru-RU" sz="24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8004175" y="1847850"/>
            <a:ext cx="13922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0" i="0" dirty="0" smtClean="0">
                <a:solidFill>
                  <a:srgbClr val="000000"/>
                </a:solidFill>
                <a:cs typeface="Times New Roman" pitchFamily="18" charset="0"/>
              </a:rPr>
              <a:t>тыс. </a:t>
            </a:r>
            <a:r>
              <a:rPr lang="ru-RU" altLang="ru-RU" sz="2000" b="0" i="0" dirty="0">
                <a:solidFill>
                  <a:srgbClr val="000000"/>
                </a:solidFill>
                <a:cs typeface="Times New Roman" pitchFamily="18" charset="0"/>
              </a:rPr>
              <a:t>руб</a:t>
            </a:r>
            <a:r>
              <a:rPr lang="ru-RU" altLang="ru-RU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12951</TotalTime>
  <Words>711</Words>
  <Application>Microsoft Office PowerPoint</Application>
  <PresentationFormat>Произвольный</PresentationFormat>
  <Paragraphs>233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Яркая</vt:lpstr>
      <vt:lpstr>Worksheet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Доходы бюджета Мирненского сельского поселения за 2021 год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Расходы бюджета Мирненского сельского поселения,  формируемые в рамках муниципальных программ Мирненского сельского поселения, и непрограммные расходы          2020                         2021</vt:lpstr>
      <vt:lpstr>Слайд 15</vt:lpstr>
    </vt:vector>
  </TitlesOfParts>
  <Company>mfsk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krkokv</dc:creator>
  <cp:lastModifiedBy>Пользователь</cp:lastModifiedBy>
  <cp:revision>894</cp:revision>
  <cp:lastPrinted>2015-05-07T06:40:50Z</cp:lastPrinted>
  <dcterms:created xsi:type="dcterms:W3CDTF">2006-03-13T15:04:37Z</dcterms:created>
  <dcterms:modified xsi:type="dcterms:W3CDTF">2023-01-20T07:03:01Z</dcterms:modified>
</cp:coreProperties>
</file>