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46"/>
          <c:y val="4.1964591737391685E-2"/>
          <c:w val="0.75075319040314936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35155,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3613,2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3694,6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2023</c:v>
                </c:pt>
                <c:pt idx="1">
                  <c:v>Проект 2024</c:v>
                </c:pt>
                <c:pt idx="2">
                  <c:v>Проект 2025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2836</c:v>
                </c:pt>
                <c:pt idx="1">
                  <c:v>2893</c:v>
                </c:pt>
                <c:pt idx="2">
                  <c:v>2946.5</c:v>
                </c:pt>
              </c:numCache>
            </c:numRef>
          </c:val>
        </c:ser>
        <c:shape val="box"/>
        <c:axId val="168025088"/>
        <c:axId val="170275584"/>
        <c:axId val="0"/>
      </c:bar3DChart>
      <c:catAx>
        <c:axId val="16802508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275584"/>
        <c:crosses val="autoZero"/>
        <c:auto val="1"/>
        <c:lblAlgn val="ctr"/>
        <c:lblOffset val="100"/>
      </c:catAx>
      <c:valAx>
        <c:axId val="17027558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802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2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Lbls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214.9</c:v>
                </c:pt>
                <c:pt idx="1">
                  <c:v>1218.8</c:v>
                </c:pt>
                <c:pt idx="2">
                  <c:v>2075.8000000000002</c:v>
                </c:pt>
                <c:pt idx="3">
                  <c:v>2.5</c:v>
                </c:pt>
                <c:pt idx="4">
                  <c:v>3.5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28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4045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4045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2025</c:v>
                </c:pt>
                <c:pt idx="1">
                  <c:v>Проект 2024</c:v>
                </c:pt>
                <c:pt idx="2">
                  <c:v>Проект 2023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99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565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2025</c:v>
                </c:pt>
                <c:pt idx="1">
                  <c:v>Проект 2024</c:v>
                </c:pt>
                <c:pt idx="2">
                  <c:v>Проект 2023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2832.7</c:v>
                </c:pt>
                <c:pt idx="1">
                  <c:v>2832.7</c:v>
                </c:pt>
                <c:pt idx="2">
                  <c:v>2832.7</c:v>
                </c:pt>
              </c:numCache>
            </c:numRef>
          </c:val>
        </c:ser>
        <c:shape val="cylinder"/>
        <c:axId val="170506496"/>
        <c:axId val="170520576"/>
        <c:axId val="0"/>
      </c:bar3DChart>
      <c:catAx>
        <c:axId val="17050649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520576"/>
        <c:crosses val="autoZero"/>
        <c:auto val="1"/>
        <c:lblAlgn val="ctr"/>
        <c:lblOffset val="100"/>
      </c:catAx>
      <c:valAx>
        <c:axId val="170520576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50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651"/>
          <c:w val="0.19323539418683808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4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2.2473231032630842E-2"/>
                  <c:y val="-3.560347267531818E-2"/>
                </c:manualLayout>
              </c:layout>
              <c:showPercent val="1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  <c:pt idx="6">
                  <c:v>образование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931.4</c:v>
                </c:pt>
                <c:pt idx="1">
                  <c:v>109.7</c:v>
                </c:pt>
                <c:pt idx="2">
                  <c:v>211.3</c:v>
                </c:pt>
                <c:pt idx="3">
                  <c:v>378.5</c:v>
                </c:pt>
                <c:pt idx="4">
                  <c:v>3413.3</c:v>
                </c:pt>
                <c:pt idx="5" formatCode="#,##0.0">
                  <c:v>11.5</c:v>
                </c:pt>
                <c:pt idx="6" formatCode="#,##0.0">
                  <c:v>5</c:v>
                </c:pt>
                <c:pt idx="7" formatCode="#,##0.0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4384830368426702"/>
          <c:y val="1.2248443038531244E-2"/>
          <c:w val="0.25150080198308766"/>
          <c:h val="0.9702878702278388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398"/>
          <c:h val="0.65015555805472203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5144,1</a:t>
                    </a:r>
                    <a:r>
                      <a:rPr lang="en-US" smtClean="0"/>
                      <a:t>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4815,6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5026</c:v>
                </c:pt>
                <c:pt idx="1">
                  <c:v>4849.9000000000005</c:v>
                </c:pt>
                <c:pt idx="2">
                  <c:v>4805.6000000000004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107,3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111.9</c:v>
                </c:pt>
                <c:pt idx="1">
                  <c:v>243.1</c:v>
                </c:pt>
                <c:pt idx="2">
                  <c:v>255.3</c:v>
                </c:pt>
              </c:numCache>
            </c:numRef>
          </c:val>
        </c:ser>
        <c:shape val="cylinder"/>
        <c:axId val="119430528"/>
        <c:axId val="119465088"/>
        <c:axId val="0"/>
      </c:bar3DChart>
      <c:catAx>
        <c:axId val="1194305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465088"/>
        <c:crosses val="autoZero"/>
        <c:auto val="1"/>
        <c:lblAlgn val="ctr"/>
        <c:lblOffset val="100"/>
      </c:catAx>
      <c:valAx>
        <c:axId val="119465088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43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79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 распоряжение № 48 от 15.07.2021г администрации Мирненского сельского поселения 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73 от 22.11.2021г администрации Мирненского сельского поселения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214,9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совокупный доход  - 1218,8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–</a:t>
          </a:r>
          <a:r>
            <a:rPr lang="ru-RU" sz="1400" b="0" i="0" u="none" dirty="0" smtClean="0"/>
            <a:t>1622,4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b="0" i="0" u="none" dirty="0" smtClean="0"/>
            <a:t>2075,8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2,5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000" b="0" i="0" u="none" dirty="0" smtClean="0"/>
            <a:t>ШТРАФЫ, САНКЦИИ, ВОЗМЕЩЕНИЕ УЩЕРБА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-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 custLinFactNeighborX="-776" custLinFactNeighborY="18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коммунальное хозяйство– 378</a:t>
          </a:r>
          <a:r>
            <a:rPr lang="ru-RU" sz="1400" dirty="0" smtClean="0"/>
            <a:t>,5</a:t>
          </a: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b="1" dirty="0" smtClean="0"/>
            <a:t>3413,3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–11</a:t>
          </a:r>
          <a:r>
            <a:rPr lang="ru-RU" sz="1400" b="1" dirty="0" smtClean="0"/>
            <a:t>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211</a:t>
          </a:r>
          <a:r>
            <a:rPr lang="ru-RU" sz="1400" b="1" dirty="0" smtClean="0"/>
            <a:t>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0CAADD71-2477-49A6-BA49-7092D9D45BD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оборона- 109</a:t>
          </a:r>
          <a:r>
            <a:rPr lang="ru-RU" sz="1400" b="1" dirty="0" smtClean="0"/>
            <a:t>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93CC174-EAA6-45D4-94AC-0C7A1E364DBE}" type="parTrans" cxnId="{D37F6B55-AA38-4884-B37D-F10F65CAE82F}">
      <dgm:prSet/>
      <dgm:spPr/>
    </dgm:pt>
    <dgm:pt modelId="{69E84BB4-7D79-4CB6-9672-423F401C8758}" type="sibTrans" cxnId="{D37F6B55-AA38-4884-B37D-F10F65CAE82F}">
      <dgm:prSet/>
      <dgm:spPr/>
    </dgm:pt>
    <dgm:pt modelId="{76E4BE48-DA49-4FC0-B885-CDEBD8C2E5AF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Дорожное хозяйство  -48,3</a:t>
          </a:r>
          <a:endParaRPr lang="ru-RU" sz="3600" dirty="0"/>
        </a:p>
      </dgm:t>
    </dgm:pt>
    <dgm:pt modelId="{E7EADE03-DC4F-442F-9E69-E00F29634674}" type="parTrans" cxnId="{B9847DF2-1D83-466E-A49C-92F29998234A}">
      <dgm:prSet/>
      <dgm:spPr/>
      <dgm:t>
        <a:bodyPr/>
        <a:lstStyle/>
        <a:p>
          <a:endParaRPr lang="ru-RU"/>
        </a:p>
      </dgm:t>
    </dgm:pt>
    <dgm:pt modelId="{A9BD7D58-2DFF-463F-91BF-7BFC95E9FD5A}" type="sibTrans" cxnId="{B9847DF2-1D83-466E-A49C-92F29998234A}">
      <dgm:prSet/>
      <dgm:spPr/>
      <dgm:t>
        <a:bodyPr/>
        <a:lstStyle/>
        <a:p>
          <a:endParaRPr lang="ru-RU"/>
        </a:p>
      </dgm:t>
    </dgm:pt>
    <dgm:pt modelId="{EAAA2543-B211-4E54-A46D-B3CD75E364B8}">
      <dgm:prSet custT="1"/>
      <dgm:spPr/>
      <dgm:t>
        <a:bodyPr/>
        <a:lstStyle/>
        <a:p>
          <a:r>
            <a:rPr lang="ru-RU" sz="1400" b="1" dirty="0" smtClean="0"/>
            <a:t>Образование -5,0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D7B68CA-2960-4E57-A1A9-47742538535E}" type="parTrans" cxnId="{BE0F3465-D62D-470A-9368-52584696323C}">
      <dgm:prSet/>
      <dgm:spPr/>
    </dgm:pt>
    <dgm:pt modelId="{89C5A52A-047A-4D69-9218-E1486EDC120D}" type="sibTrans" cxnId="{BE0F3465-D62D-470A-9368-52584696323C}">
      <dgm:prSet/>
      <dgm:spPr/>
    </dgm:pt>
    <dgm:pt modelId="{D940D2DF-A8E6-4B52-B8F8-55DA527C7AB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endParaRPr lang="ru-RU" dirty="0"/>
        </a:p>
      </dgm:t>
    </dgm:pt>
    <dgm:pt modelId="{6DFD99B9-1226-4051-836F-B44A3A534291}" type="parTrans" cxnId="{8AE358C6-CF6B-4472-86DA-8C591E760AA7}">
      <dgm:prSet/>
      <dgm:spPr/>
      <dgm:t>
        <a:bodyPr/>
        <a:lstStyle/>
        <a:p>
          <a:endParaRPr lang="ru-RU"/>
        </a:p>
      </dgm:t>
    </dgm:pt>
    <dgm:pt modelId="{8D518350-67F2-4A27-9E26-7BB7E5336D0A}" type="sibTrans" cxnId="{8AE358C6-CF6B-4472-86DA-8C591E760AA7}">
      <dgm:prSet/>
      <dgm:spPr/>
      <dgm:t>
        <a:bodyPr/>
        <a:lstStyle/>
        <a:p>
          <a:endParaRPr lang="ru-RU"/>
        </a:p>
      </dgm:t>
    </dgm:pt>
    <dgm:pt modelId="{B2BE90D8-1E19-4E5D-95BB-CB5AC6F9C062}">
      <dgm:prSet custT="1"/>
      <dgm:spPr/>
      <dgm:t>
        <a:bodyPr/>
        <a:lstStyle/>
        <a:p>
          <a:r>
            <a:rPr lang="ru-RU" sz="1200" b="1" dirty="0" smtClean="0"/>
            <a:t>Культура, Кинематография  - 931,4</a:t>
          </a:r>
          <a:endParaRPr lang="ru-RU" sz="1200" dirty="0"/>
        </a:p>
      </dgm:t>
    </dgm:pt>
    <dgm:pt modelId="{F589121C-28F3-4E51-9CAE-905C8ACDD887}" type="parTrans" cxnId="{724BA7F0-439B-47DB-A3AC-84F098A30004}">
      <dgm:prSet/>
      <dgm:spPr/>
      <dgm:t>
        <a:bodyPr/>
        <a:lstStyle/>
        <a:p>
          <a:endParaRPr lang="ru-RU"/>
        </a:p>
      </dgm:t>
    </dgm:pt>
    <dgm:pt modelId="{FD7BF733-1E83-40DC-9A14-03FEE5829F26}" type="sibTrans" cxnId="{724BA7F0-439B-47DB-A3AC-84F098A30004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D3972167-3C15-4588-9496-58F63DCA5AEE}" type="pres">
      <dgm:prSet presAssocID="{0CAADD71-2477-49A6-BA49-7092D9D45BDD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C9F3E-C4DB-4C69-AA1F-CA83F266BFD0}" type="pres">
      <dgm:prSet presAssocID="{69E84BB4-7D79-4CB6-9672-423F401C8758}" presName="spacer" presStyleCnt="0"/>
      <dgm:spPr/>
    </dgm:pt>
    <dgm:pt modelId="{74EDBC97-6F10-4FB4-A2B5-B9D53E937C12}" type="pres">
      <dgm:prSet presAssocID="{72457B6E-2DE9-4B6F-B2C3-5E9AE8FAAC0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9" custLinFactY="6680" custLinFactNeighborX="-18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386BA19D-E0BF-4797-9840-8A392750677F}" type="pres">
      <dgm:prSet presAssocID="{76E4BE48-DA49-4FC0-B885-CDEBD8C2E5AF}" presName="parentText" presStyleLbl="node1" presStyleIdx="5" presStyleCnt="9" custLinFactY="9908" custLinFactNeighborX="-18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00AF4-5102-4EB8-BAAF-CE474259CE55}" type="pres">
      <dgm:prSet presAssocID="{A9BD7D58-2DFF-463F-91BF-7BFC95E9FD5A}" presName="spacer" presStyleCnt="0"/>
      <dgm:spPr/>
    </dgm:pt>
    <dgm:pt modelId="{648410F5-8D5D-422E-97F6-9D0537326F86}" type="pres">
      <dgm:prSet presAssocID="{EAAA2543-B211-4E54-A46D-B3CD75E364B8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0E86B-2A1B-494F-950F-EFB8F21DE22B}" type="pres">
      <dgm:prSet presAssocID="{89C5A52A-047A-4D69-9218-E1486EDC120D}" presName="spacer" presStyleCnt="0"/>
      <dgm:spPr/>
    </dgm:pt>
    <dgm:pt modelId="{36B23968-EBEF-4C41-9131-4988D6EFD266}" type="pres">
      <dgm:prSet presAssocID="{B2BE90D8-1E19-4E5D-95BB-CB5AC6F9C06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0E69-2FC1-4BE5-AFA8-96C401093D51}" type="pres">
      <dgm:prSet presAssocID="{FD7BF733-1E83-40DC-9A14-03FEE5829F26}" presName="spacer" presStyleCnt="0"/>
      <dgm:spPr/>
    </dgm:pt>
    <dgm:pt modelId="{5A32DB72-822A-411E-BDEC-B4FDF57652CF}" type="pres">
      <dgm:prSet presAssocID="{D940D2DF-A8E6-4B52-B8F8-55DA527C7ABF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4BA7F0-439B-47DB-A3AC-84F098A30004}" srcId="{968D9214-88B3-493F-ADE6-E7228A3D623A}" destId="{B2BE90D8-1E19-4E5D-95BB-CB5AC6F9C062}" srcOrd="7" destOrd="0" parTransId="{F589121C-28F3-4E51-9CAE-905C8ACDD887}" sibTransId="{FD7BF733-1E83-40DC-9A14-03FEE5829F26}"/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9C5C9966-44A8-4AEA-8FD8-F742FD9C698F}" type="presOf" srcId="{76E4BE48-DA49-4FC0-B885-CDEBD8C2E5AF}" destId="{386BA19D-E0BF-4797-9840-8A392750677F}" srcOrd="0" destOrd="0" presId="urn:microsoft.com/office/officeart/2005/8/layout/vList2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D37F6B55-AA38-4884-B37D-F10F65CAE82F}" srcId="{968D9214-88B3-493F-ADE6-E7228A3D623A}" destId="{0CAADD71-2477-49A6-BA49-7092D9D45BDD}" srcOrd="1" destOrd="0" parTransId="{593CC174-EAA6-45D4-94AC-0C7A1E364DBE}" sibTransId="{69E84BB4-7D79-4CB6-9672-423F401C8758}"/>
    <dgm:cxn modelId="{BE764FCF-3EC6-4027-9FAC-8AB22EEA10BC}" type="presOf" srcId="{0CAADD71-2477-49A6-BA49-7092D9D45BDD}" destId="{D3972167-3C15-4588-9496-58F63DCA5AEE}" srcOrd="0" destOrd="0" presId="urn:microsoft.com/office/officeart/2005/8/layout/vList2"/>
    <dgm:cxn modelId="{75073F59-98D8-4CBF-AE02-C89205865428}" type="presOf" srcId="{D940D2DF-A8E6-4B52-B8F8-55DA527C7ABF}" destId="{5A32DB72-822A-411E-BDEC-B4FDF57652CF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461DA3C2-926F-4D6E-945C-B33B374C2872}" type="presOf" srcId="{EAAA2543-B211-4E54-A46D-B3CD75E364B8}" destId="{648410F5-8D5D-422E-97F6-9D0537326F86}" srcOrd="0" destOrd="0" presId="urn:microsoft.com/office/officeart/2005/8/layout/vList2"/>
    <dgm:cxn modelId="{B9847DF2-1D83-466E-A49C-92F29998234A}" srcId="{968D9214-88B3-493F-ADE6-E7228A3D623A}" destId="{76E4BE48-DA49-4FC0-B885-CDEBD8C2E5AF}" srcOrd="5" destOrd="0" parTransId="{E7EADE03-DC4F-442F-9E69-E00F29634674}" sibTransId="{A9BD7D58-2DFF-463F-91BF-7BFC95E9FD5A}"/>
    <dgm:cxn modelId="{1DFD28DF-FEDF-48C1-B97D-7F3FDDA1B8D0}" type="presOf" srcId="{B2BE90D8-1E19-4E5D-95BB-CB5AC6F9C062}" destId="{36B23968-EBEF-4C41-9131-4988D6EFD266}" srcOrd="0" destOrd="0" presId="urn:microsoft.com/office/officeart/2005/8/layout/vList2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8AE358C6-CF6B-4472-86DA-8C591E760AA7}" srcId="{968D9214-88B3-493F-ADE6-E7228A3D623A}" destId="{D940D2DF-A8E6-4B52-B8F8-55DA527C7ABF}" srcOrd="8" destOrd="0" parTransId="{6DFD99B9-1226-4051-836F-B44A3A534291}" sibTransId="{8D518350-67F2-4A27-9E26-7BB7E5336D0A}"/>
    <dgm:cxn modelId="{BE0F3465-D62D-470A-9368-52584696323C}" srcId="{968D9214-88B3-493F-ADE6-E7228A3D623A}" destId="{EAAA2543-B211-4E54-A46D-B3CD75E364B8}" srcOrd="6" destOrd="0" parTransId="{5D7B68CA-2960-4E57-A1A9-47742538535E}" sibTransId="{89C5A52A-047A-4D69-9218-E1486EDC120D}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A8EE5C2C-84B8-482F-AF94-A3D179067891}" type="presParOf" srcId="{114EC0D7-7C0D-498A-AAD9-E256870189B2}" destId="{D3972167-3C15-4588-9496-58F63DCA5AEE}" srcOrd="2" destOrd="0" presId="urn:microsoft.com/office/officeart/2005/8/layout/vList2"/>
    <dgm:cxn modelId="{66A9A250-7CA4-4515-B78E-6909957F334D}" type="presParOf" srcId="{114EC0D7-7C0D-498A-AAD9-E256870189B2}" destId="{06DC9F3E-C4DB-4C69-AA1F-CA83F266BFD0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E4285A22-38D2-48F6-80EA-8A9D2CB879A7}" type="presParOf" srcId="{114EC0D7-7C0D-498A-AAD9-E256870189B2}" destId="{386BA19D-E0BF-4797-9840-8A392750677F}" srcOrd="10" destOrd="0" presId="urn:microsoft.com/office/officeart/2005/8/layout/vList2"/>
    <dgm:cxn modelId="{4138B2D4-D02A-4FDB-AE78-0628370B1FB4}" type="presParOf" srcId="{114EC0D7-7C0D-498A-AAD9-E256870189B2}" destId="{38200AF4-5102-4EB8-BAAF-CE474259CE55}" srcOrd="11" destOrd="0" presId="urn:microsoft.com/office/officeart/2005/8/layout/vList2"/>
    <dgm:cxn modelId="{4C832BC1-60D3-4799-BE9C-2E42A3B2E6A7}" type="presParOf" srcId="{114EC0D7-7C0D-498A-AAD9-E256870189B2}" destId="{648410F5-8D5D-422E-97F6-9D0537326F86}" srcOrd="12" destOrd="0" presId="urn:microsoft.com/office/officeart/2005/8/layout/vList2"/>
    <dgm:cxn modelId="{F04EB44C-3EB3-403D-970D-9B04D11BE7F5}" type="presParOf" srcId="{114EC0D7-7C0D-498A-AAD9-E256870189B2}" destId="{CAB0E86B-2A1B-494F-950F-EFB8F21DE22B}" srcOrd="13" destOrd="0" presId="urn:microsoft.com/office/officeart/2005/8/layout/vList2"/>
    <dgm:cxn modelId="{0C379B36-76B9-40DD-A607-1DD3D09E2465}" type="presParOf" srcId="{114EC0D7-7C0D-498A-AAD9-E256870189B2}" destId="{36B23968-EBEF-4C41-9131-4988D6EFD266}" srcOrd="14" destOrd="0" presId="urn:microsoft.com/office/officeart/2005/8/layout/vList2"/>
    <dgm:cxn modelId="{10AC098E-0CED-4494-9AF0-27971F1BF467}" type="presParOf" srcId="{114EC0D7-7C0D-498A-AAD9-E256870189B2}" destId="{15010E69-2FC1-4BE5-AFA8-96C401093D51}" srcOrd="15" destOrd="0" presId="urn:microsoft.com/office/officeart/2005/8/layout/vList2"/>
    <dgm:cxn modelId="{2A542585-9207-4CAC-B7A1-469268D16C0F}" type="presParOf" srcId="{114EC0D7-7C0D-498A-AAD9-E256870189B2}" destId="{5A32DB72-822A-411E-BDEC-B4FDF57652CF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484604" y="0"/>
          <a:ext cx="4532330" cy="453233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502474" y="455658"/>
          <a:ext cx="7442604" cy="1293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sz="1300" kern="1200" dirty="0"/>
        </a:p>
      </dsp:txBody>
      <dsp:txXfrm>
        <a:off x="565600" y="518784"/>
        <a:ext cx="7316352" cy="1166897"/>
      </dsp:txXfrm>
    </dsp:sp>
    <dsp:sp modelId="{55A5B9AD-FB5E-4366-BCC5-05B0ACB594C1}">
      <dsp:nvSpPr>
        <dsp:cNvPr id="0" name=""/>
        <dsp:cNvSpPr/>
      </dsp:nvSpPr>
      <dsp:spPr>
        <a:xfrm>
          <a:off x="785822" y="1997112"/>
          <a:ext cx="6875909" cy="851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7389" y="2038679"/>
        <a:ext cx="6792775" cy="768371"/>
      </dsp:txXfrm>
    </dsp:sp>
    <dsp:sp modelId="{0FD99F51-B09C-4F80-AC02-AA7A13767858}">
      <dsp:nvSpPr>
        <dsp:cNvPr id="0" name=""/>
        <dsp:cNvSpPr/>
      </dsp:nvSpPr>
      <dsp:spPr>
        <a:xfrm>
          <a:off x="1071570" y="3096922"/>
          <a:ext cx="6304412" cy="731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7276" y="3132628"/>
        <a:ext cx="6233000" cy="66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24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134,0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55688"/>
        <a:ext cx="3624032" cy="574340"/>
      </dsp:txXfrm>
    </dsp:sp>
    <dsp:sp modelId="{1FAD3718-0B2C-4C57-AC74-478D60F070CF}">
      <dsp:nvSpPr>
        <dsp:cNvPr id="0" name=""/>
        <dsp:cNvSpPr/>
      </dsp:nvSpPr>
      <dsp:spPr>
        <a:xfrm>
          <a:off x="0" y="7590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790088"/>
        <a:ext cx="3624032" cy="574340"/>
      </dsp:txXfrm>
    </dsp:sp>
    <dsp:sp modelId="{D88D7DC9-C87B-415F-A307-AAFFC415BA73}">
      <dsp:nvSpPr>
        <dsp:cNvPr id="0" name=""/>
        <dsp:cNvSpPr/>
      </dsp:nvSpPr>
      <dsp:spPr>
        <a:xfrm>
          <a:off x="0" y="14934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1524488"/>
        <a:ext cx="3624032" cy="574340"/>
      </dsp:txXfrm>
    </dsp:sp>
    <dsp:sp modelId="{AD9B5ED4-D5EA-4C9F-BFCE-07D89F0F4DEE}">
      <dsp:nvSpPr>
        <dsp:cNvPr id="0" name=""/>
        <dsp:cNvSpPr/>
      </dsp:nvSpPr>
      <dsp:spPr>
        <a:xfrm>
          <a:off x="0" y="22278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258888"/>
        <a:ext cx="3624032" cy="574340"/>
      </dsp:txXfrm>
    </dsp:sp>
    <dsp:sp modelId="{549C527F-59CB-49B5-9C33-C17455FCFC6B}">
      <dsp:nvSpPr>
        <dsp:cNvPr id="0" name=""/>
        <dsp:cNvSpPr/>
      </dsp:nvSpPr>
      <dsp:spPr>
        <a:xfrm>
          <a:off x="0" y="29622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993288"/>
        <a:ext cx="3624032" cy="574340"/>
      </dsp:txXfrm>
    </dsp:sp>
    <dsp:sp modelId="{38ED097D-C979-4DA5-BE6E-A5C08E96F9B0}">
      <dsp:nvSpPr>
        <dsp:cNvPr id="0" name=""/>
        <dsp:cNvSpPr/>
      </dsp:nvSpPr>
      <dsp:spPr>
        <a:xfrm>
          <a:off x="0" y="3696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–2299,1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3727688"/>
        <a:ext cx="3624032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61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3482,7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0403"/>
        <a:ext cx="3798084" cy="550551"/>
      </dsp:txXfrm>
    </dsp:sp>
    <dsp:sp modelId="{20B9C0C8-8C7F-492F-8A66-406A0E609FD4}">
      <dsp:nvSpPr>
        <dsp:cNvPr id="0" name=""/>
        <dsp:cNvSpPr/>
      </dsp:nvSpPr>
      <dsp:spPr>
        <a:xfrm>
          <a:off x="0" y="62501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654796"/>
        <a:ext cx="3798084" cy="550551"/>
      </dsp:txXfrm>
    </dsp:sp>
    <dsp:sp modelId="{74EDBC97-6F10-4FB4-A2B5-B9D53E937C12}">
      <dsp:nvSpPr>
        <dsp:cNvPr id="0" name=""/>
        <dsp:cNvSpPr/>
      </dsp:nvSpPr>
      <dsp:spPr>
        <a:xfrm>
          <a:off x="0" y="124940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–38,0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279189"/>
        <a:ext cx="3798084" cy="550551"/>
      </dsp:txXfrm>
    </dsp:sp>
    <dsp:sp modelId="{0093E836-92A8-4F57-AA2A-68DFA77A4350}">
      <dsp:nvSpPr>
        <dsp:cNvPr id="0" name=""/>
        <dsp:cNvSpPr/>
      </dsp:nvSpPr>
      <dsp:spPr>
        <a:xfrm>
          <a:off x="0" y="187379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экономика – 141,9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903583"/>
        <a:ext cx="3798084" cy="550551"/>
      </dsp:txXfrm>
    </dsp:sp>
    <dsp:sp modelId="{A895908A-4728-413C-BF2A-CBEFCD64E6CA}">
      <dsp:nvSpPr>
        <dsp:cNvPr id="0" name=""/>
        <dsp:cNvSpPr/>
      </dsp:nvSpPr>
      <dsp:spPr>
        <a:xfrm>
          <a:off x="0" y="249819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–493,3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2527976"/>
        <a:ext cx="3798084" cy="550551"/>
      </dsp:txXfrm>
    </dsp:sp>
    <dsp:sp modelId="{F73ADE98-D55C-424E-900F-98EAA79B75FA}">
      <dsp:nvSpPr>
        <dsp:cNvPr id="0" name=""/>
        <dsp:cNvSpPr/>
      </dsp:nvSpPr>
      <dsp:spPr>
        <a:xfrm>
          <a:off x="0" y="312258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383,1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152369"/>
        <a:ext cx="3798084" cy="550551"/>
      </dsp:txXfrm>
    </dsp:sp>
    <dsp:sp modelId="{FC6A26E3-2176-4C86-A0DE-5CB07184F32A}">
      <dsp:nvSpPr>
        <dsp:cNvPr id="0" name=""/>
        <dsp:cNvSpPr/>
      </dsp:nvSpPr>
      <dsp:spPr>
        <a:xfrm>
          <a:off x="0" y="3746978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776762"/>
        <a:ext cx="3798084" cy="55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на 2023-2025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Мирненского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Мирненского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05385018"/>
              </p:ext>
            </p:extLst>
          </p:nvPr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 «О бюджете Мирненского СЕЛЬСКОГО ПОСЕЛЕНИЯ Дубовского района на 2023 год и на плановый период 2024 и 2025 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4335789"/>
              </p:ext>
            </p:extLst>
          </p:nvPr>
        </p:nvGraphicFramePr>
        <p:xfrm>
          <a:off x="467544" y="2132856"/>
          <a:ext cx="7462041" cy="3284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5137,9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5093,0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5060,9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3515,5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3613,2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3694,6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1622,4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1479,8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1366,3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5137,9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5093,0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5060,9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                       Мирненского 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2023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5137</a:t>
            </a:r>
            <a:r>
              <a:rPr lang="ru-RU" sz="2000" b="0" dirty="0" smtClean="0"/>
              <a:t>,9</a:t>
            </a:r>
            <a:r>
              <a:rPr lang="ru-RU" sz="20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5137,9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2664471"/>
              </p:ext>
            </p:extLst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664886177"/>
              </p:ext>
            </p:extLst>
          </p:nvPr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   2023-2025гг.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2023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113373"/>
              </p:ext>
            </p:extLst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2023-20245 годах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2023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5137,9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835655"/>
              </p:ext>
            </p:extLst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тыс.рублей 2023-2025гг.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1213</TotalTime>
  <Words>289</Words>
  <Application>Microsoft Office PowerPoint</Application>
  <PresentationFormat>Экран (4:3)</PresentationFormat>
  <Paragraphs>80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ПРОЕКТ БюджетА МИрненского сельского поселения Дубовского района на 2023-2025 годы</vt:lpstr>
      <vt:lpstr>                                                                                                                                                              Составление проекта бюджета Мирненского  сельского поселения основывается на:   </vt:lpstr>
      <vt:lpstr>Основные характеристики проекта решения Собрания депутатов «О бюджете Мирненского СЕЛЬСКОГО ПОСЕЛЕНИЯ Дубовского района на 2023 год и на плановый период 2024 и 2025 годов», тыс. рублей</vt:lpstr>
      <vt:lpstr>Основные  параметры  бюджета                         Мирненского сельского поселения   на  2023 год, тыс. рублей       Доходы бюджета                          Расходы бюджета 5137,9                                                  5137,9</vt:lpstr>
      <vt:lpstr>Динамика поступлений собственных доходов тыс. рублей   2023-2025гг.</vt:lpstr>
      <vt:lpstr>Структура налоговых и неналоговых доходов бюджета  в 2023 году, тыс. рублей</vt:lpstr>
      <vt:lpstr>Структура налоговых и неналоговых доходов бюджета в 2023-20245 годах, тыс.рублей</vt:lpstr>
      <vt:lpstr>Расходы бюджета в 2023 году  5137,9 тыс. рублей</vt:lpstr>
      <vt:lpstr>Расходы бюджета, формируемые в рамках муниципальных программ и  непрограммные расходы,   тыс.рублей 2023-2025гг.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Пользователь</cp:lastModifiedBy>
  <cp:revision>177</cp:revision>
  <dcterms:created xsi:type="dcterms:W3CDTF">2015-02-20T07:51:34Z</dcterms:created>
  <dcterms:modified xsi:type="dcterms:W3CDTF">2023-01-19T09:01:31Z</dcterms:modified>
</cp:coreProperties>
</file>