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13"/>
          <c:y val="4.1964591737391588E-2"/>
          <c:w val="0.75075319040314836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2662,7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en-US" smtClean="0"/>
                      <a:t>675,</a:t>
                    </a:r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ru-RU" smtClean="0"/>
                      <a:t>687,8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2017</c:v>
                </c:pt>
                <c:pt idx="1">
                  <c:v>Проект 2018</c:v>
                </c:pt>
                <c:pt idx="2">
                  <c:v>Проект 2019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2634.1</c:v>
                </c:pt>
                <c:pt idx="1">
                  <c:v>2675.7</c:v>
                </c:pt>
                <c:pt idx="2">
                  <c:v>2701</c:v>
                </c:pt>
              </c:numCache>
            </c:numRef>
          </c:val>
        </c:ser>
        <c:shape val="box"/>
        <c:axId val="103424384"/>
        <c:axId val="103425920"/>
        <c:axId val="0"/>
      </c:bar3DChart>
      <c:catAx>
        <c:axId val="10342438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25920"/>
        <c:crosses val="autoZero"/>
        <c:auto val="1"/>
        <c:lblAlgn val="ctr"/>
        <c:lblOffset val="100"/>
      </c:catAx>
      <c:valAx>
        <c:axId val="103425920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2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80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Государственные пошлины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153.9</c:v>
                </c:pt>
                <c:pt idx="1">
                  <c:v>2352.9</c:v>
                </c:pt>
                <c:pt idx="2">
                  <c:v>125.2</c:v>
                </c:pt>
                <c:pt idx="3">
                  <c:v>1.9</c:v>
                </c:pt>
                <c:pt idx="4">
                  <c:v>28.8</c:v>
                </c:pt>
                <c:pt idx="5">
                  <c:v>0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06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784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784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2017</c:v>
                </c:pt>
                <c:pt idx="1">
                  <c:v>Проект 2018</c:v>
                </c:pt>
                <c:pt idx="2">
                  <c:v>Проект 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4.701994216396891E-2</c:v>
                </c:pt>
                <c:pt idx="1">
                  <c:v>4.6912380382775121E-2</c:v>
                </c:pt>
                <c:pt idx="2">
                  <c:v>4.6804077684351512E-2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0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78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305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2017</c:v>
                </c:pt>
                <c:pt idx="1">
                  <c:v>Проект 2018</c:v>
                </c:pt>
                <c:pt idx="2">
                  <c:v>Проект 2019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0.95298005783603112</c:v>
                </c:pt>
                <c:pt idx="1">
                  <c:v>0.95308761961722488</c:v>
                </c:pt>
                <c:pt idx="2">
                  <c:v>0.95319592231564843</c:v>
                </c:pt>
              </c:numCache>
            </c:numRef>
          </c:val>
        </c:ser>
        <c:shape val="cylinder"/>
        <c:axId val="103689216"/>
        <c:axId val="103699200"/>
        <c:axId val="0"/>
      </c:bar3DChart>
      <c:catAx>
        <c:axId val="10368921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699200"/>
        <c:crosses val="autoZero"/>
        <c:auto val="1"/>
        <c:lblAlgn val="ctr"/>
        <c:lblOffset val="100"/>
      </c:catAx>
      <c:valAx>
        <c:axId val="103699200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689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29"/>
          <c:w val="0.19323539418683774"/>
          <c:h val="0.1218997461009001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191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2.2473231032630842E-2"/>
                  <c:y val="-3.5603472675318097E-2"/>
                </c:manualLayout>
              </c:layout>
              <c:showPercent val="1"/>
            </c:dLbl>
            <c:dLbl>
              <c:idx val="6"/>
              <c:layout>
                <c:manualLayout>
                  <c:x val="-9.8382262361979708E-2"/>
                  <c:y val="-7.0267697725324124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Нацбезопасность, правоохранительная деятельность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299.60000000000002</c:v>
                </c:pt>
                <c:pt idx="1">
                  <c:v>69.3</c:v>
                </c:pt>
                <c:pt idx="2">
                  <c:v>44.9</c:v>
                </c:pt>
                <c:pt idx="3">
                  <c:v>741</c:v>
                </c:pt>
                <c:pt idx="4">
                  <c:v>3937.9</c:v>
                </c:pt>
                <c:pt idx="5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4384830368426613"/>
          <c:y val="1.2248443038531244E-2"/>
          <c:w val="0.25150080198308727"/>
          <c:h val="0.9702878702278388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265"/>
          <c:h val="0.65015555805472103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1186000</c:v>
                </c:pt>
                <c:pt idx="1">
                  <c:v>1300700</c:v>
                </c:pt>
                <c:pt idx="2">
                  <c:v>1403500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384300</c:v>
                </c:pt>
                <c:pt idx="1">
                  <c:v>384300</c:v>
                </c:pt>
                <c:pt idx="2">
                  <c:v>384300</c:v>
                </c:pt>
              </c:numCache>
            </c:numRef>
          </c:val>
        </c:ser>
        <c:shape val="cylinder"/>
        <c:axId val="104069376"/>
        <c:axId val="104083456"/>
        <c:axId val="0"/>
      </c:bar3DChart>
      <c:catAx>
        <c:axId val="1040693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083456"/>
        <c:crosses val="autoZero"/>
        <c:auto val="1"/>
        <c:lblAlgn val="ctr"/>
        <c:lblOffset val="100"/>
      </c:catAx>
      <c:valAx>
        <c:axId val="10408345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06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51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поселения, утвержденного постановлением № 103 от 10.05.2016г администрации Мирненского сельского поселения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Муниципальных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программах Мирненского сельского поселения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Мирненского сельского поселения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утвержденного постановлением № 147 от 28.12.2016г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администрации Мирненского сельского поселения</a:t>
          </a:r>
          <a:endParaRPr lang="ru-RU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52633" custScaleY="6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3397" custScaleY="4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153,9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совокупный доход  - 28.8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–2494,8 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2352,9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125,2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</dgm:pt>
    <dgm:pt modelId="{8EBCD18B-C0E0-499E-AEDA-385786A861D5}" type="sibTrans" cxnId="{FDA7C181-5663-49F7-9519-7E3C1A2CB560}">
      <dgm:prSet/>
      <dgm:spPr/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–коммунальное хозяйство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–741,0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299,6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3937,9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–8,0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44,9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74EDBC97-6F10-4FB4-A2B5-B9D53E937C12}" type="pres">
      <dgm:prSet presAssocID="{72457B6E-2DE9-4B6F-B2C3-5E9AE8FAAC0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C6A26E3-2176-4C86-A0DE-5CB07184F32A}" type="pres">
      <dgm:prSet presAssocID="{0504BD27-B1FC-4203-A517-B441222C19F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5C00EE53-9224-4E7B-8AEA-B6CC80A5B735}" srcId="{968D9214-88B3-493F-ADE6-E7228A3D623A}" destId="{0504BD27-B1FC-4203-A517-B441222C19FF}" srcOrd="6" destOrd="0" parTransId="{55FA6F06-AC67-40E6-802A-BC2D70BC3C13}" sibTransId="{802A8DD2-3F58-404F-B8A4-F478411889FF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B3AF37D4-AEE4-4D1B-A1B8-42080215A00E}" type="presParOf" srcId="{114EC0D7-7C0D-498A-AAD9-E256870189B2}" destId="{FC6A26E3-2176-4C86-A0DE-5CB07184F32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484604" y="0"/>
          <a:ext cx="4532330" cy="453233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502474" y="455658"/>
          <a:ext cx="7442604" cy="1293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Мирненского сельского поселения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утвержденного постановлением № 147 от 28.12.2016г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администрации Мирненского сельского поселения</a:t>
          </a:r>
          <a:endParaRPr lang="ru-RU" sz="1500" kern="1200" dirty="0"/>
        </a:p>
      </dsp:txBody>
      <dsp:txXfrm>
        <a:off x="502474" y="455658"/>
        <a:ext cx="7442604" cy="1293149"/>
      </dsp:txXfrm>
    </dsp:sp>
    <dsp:sp modelId="{55A5B9AD-FB5E-4366-BCC5-05B0ACB594C1}">
      <dsp:nvSpPr>
        <dsp:cNvPr id="0" name=""/>
        <dsp:cNvSpPr/>
      </dsp:nvSpPr>
      <dsp:spPr>
        <a:xfrm>
          <a:off x="785822" y="1997112"/>
          <a:ext cx="6875909" cy="851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поселения, утвержденного постановлением № 103 от 10.05.2016г администрации Мирненского сельского поселения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5822" y="1997112"/>
        <a:ext cx="6875909" cy="851505"/>
      </dsp:txXfrm>
    </dsp:sp>
    <dsp:sp modelId="{0FD99F51-B09C-4F80-AC02-AA7A13767858}">
      <dsp:nvSpPr>
        <dsp:cNvPr id="0" name=""/>
        <dsp:cNvSpPr/>
      </dsp:nvSpPr>
      <dsp:spPr>
        <a:xfrm>
          <a:off x="1071570" y="3096922"/>
          <a:ext cx="6304412" cy="731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Муниципальных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программах Мирненского сельского поселения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1570" y="3096922"/>
        <a:ext cx="6304412" cy="7314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24618"/>
          <a:ext cx="3686171" cy="63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153,9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618"/>
        <a:ext cx="3686171" cy="636479"/>
      </dsp:txXfrm>
    </dsp:sp>
    <dsp:sp modelId="{1FAD3718-0B2C-4C57-AC74-478D60F070CF}">
      <dsp:nvSpPr>
        <dsp:cNvPr id="0" name=""/>
        <dsp:cNvSpPr/>
      </dsp:nvSpPr>
      <dsp:spPr>
        <a:xfrm>
          <a:off x="0" y="759018"/>
          <a:ext cx="3686171" cy="63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2352,9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59018"/>
        <a:ext cx="3686171" cy="636479"/>
      </dsp:txXfrm>
    </dsp:sp>
    <dsp:sp modelId="{D88D7DC9-C87B-415F-A307-AAFFC415BA73}">
      <dsp:nvSpPr>
        <dsp:cNvPr id="0" name=""/>
        <dsp:cNvSpPr/>
      </dsp:nvSpPr>
      <dsp:spPr>
        <a:xfrm>
          <a:off x="0" y="1493418"/>
          <a:ext cx="3686171" cy="63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93418"/>
        <a:ext cx="3686171" cy="636479"/>
      </dsp:txXfrm>
    </dsp:sp>
    <dsp:sp modelId="{AD9B5ED4-D5EA-4C9F-BFCE-07D89F0F4DEE}">
      <dsp:nvSpPr>
        <dsp:cNvPr id="0" name=""/>
        <dsp:cNvSpPr/>
      </dsp:nvSpPr>
      <dsp:spPr>
        <a:xfrm>
          <a:off x="0" y="2227818"/>
          <a:ext cx="3686171" cy="63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- 28.8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27818"/>
        <a:ext cx="3686171" cy="636479"/>
      </dsp:txXfrm>
    </dsp:sp>
    <dsp:sp modelId="{549C527F-59CB-49B5-9C33-C17455FCFC6B}">
      <dsp:nvSpPr>
        <dsp:cNvPr id="0" name=""/>
        <dsp:cNvSpPr/>
      </dsp:nvSpPr>
      <dsp:spPr>
        <a:xfrm>
          <a:off x="0" y="2962218"/>
          <a:ext cx="3686171" cy="63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125,2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62218"/>
        <a:ext cx="3686171" cy="636479"/>
      </dsp:txXfrm>
    </dsp:sp>
    <dsp:sp modelId="{38ED097D-C979-4DA5-BE6E-A5C08E96F9B0}">
      <dsp:nvSpPr>
        <dsp:cNvPr id="0" name=""/>
        <dsp:cNvSpPr/>
      </dsp:nvSpPr>
      <dsp:spPr>
        <a:xfrm>
          <a:off x="0" y="3696618"/>
          <a:ext cx="3686171" cy="6364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–2494,8 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696618"/>
        <a:ext cx="3686171" cy="6364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619"/>
          <a:ext cx="3857651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3937,9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19"/>
        <a:ext cx="3857651" cy="610119"/>
      </dsp:txXfrm>
    </dsp:sp>
    <dsp:sp modelId="{20B9C0C8-8C7F-492F-8A66-406A0E609FD4}">
      <dsp:nvSpPr>
        <dsp:cNvPr id="0" name=""/>
        <dsp:cNvSpPr/>
      </dsp:nvSpPr>
      <dsp:spPr>
        <a:xfrm>
          <a:off x="0" y="625012"/>
          <a:ext cx="3857651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25012"/>
        <a:ext cx="3857651" cy="610119"/>
      </dsp:txXfrm>
    </dsp:sp>
    <dsp:sp modelId="{74EDBC97-6F10-4FB4-A2B5-B9D53E937C12}">
      <dsp:nvSpPr>
        <dsp:cNvPr id="0" name=""/>
        <dsp:cNvSpPr/>
      </dsp:nvSpPr>
      <dsp:spPr>
        <a:xfrm>
          <a:off x="0" y="1249405"/>
          <a:ext cx="3857651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–8,0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49405"/>
        <a:ext cx="3857651" cy="610119"/>
      </dsp:txXfrm>
    </dsp:sp>
    <dsp:sp modelId="{0093E836-92A8-4F57-AA2A-68DFA77A4350}">
      <dsp:nvSpPr>
        <dsp:cNvPr id="0" name=""/>
        <dsp:cNvSpPr/>
      </dsp:nvSpPr>
      <dsp:spPr>
        <a:xfrm>
          <a:off x="0" y="1873799"/>
          <a:ext cx="3857651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экономика 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44,9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73799"/>
        <a:ext cx="3857651" cy="610119"/>
      </dsp:txXfrm>
    </dsp:sp>
    <dsp:sp modelId="{A895908A-4728-413C-BF2A-CBEFCD64E6CA}">
      <dsp:nvSpPr>
        <dsp:cNvPr id="0" name=""/>
        <dsp:cNvSpPr/>
      </dsp:nvSpPr>
      <dsp:spPr>
        <a:xfrm>
          <a:off x="0" y="2498192"/>
          <a:ext cx="3857651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–коммунальное хозяйство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–741,0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98192"/>
        <a:ext cx="3857651" cy="610119"/>
      </dsp:txXfrm>
    </dsp:sp>
    <dsp:sp modelId="{F73ADE98-D55C-424E-900F-98EAA79B75FA}">
      <dsp:nvSpPr>
        <dsp:cNvPr id="0" name=""/>
        <dsp:cNvSpPr/>
      </dsp:nvSpPr>
      <dsp:spPr>
        <a:xfrm>
          <a:off x="0" y="3122585"/>
          <a:ext cx="3857651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299,6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22585"/>
        <a:ext cx="3857651" cy="610119"/>
      </dsp:txXfrm>
    </dsp:sp>
    <dsp:sp modelId="{FC6A26E3-2176-4C86-A0DE-5CB07184F32A}">
      <dsp:nvSpPr>
        <dsp:cNvPr id="0" name=""/>
        <dsp:cNvSpPr/>
      </dsp:nvSpPr>
      <dsp:spPr>
        <a:xfrm>
          <a:off x="0" y="3746978"/>
          <a:ext cx="3857651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46978"/>
        <a:ext cx="3857651" cy="610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МИрненского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на 2017-2019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Мирненского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Мирненского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397000"/>
          <a:ext cx="8429684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 «О бюджете Мирненского СЕЛЬСКОГО ПОСЕЛЕНИЯ Дубовского района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7462041" cy="32849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5157,5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4755,6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4759,1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2662,7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2675,5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2687,8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2494,8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2080,1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2071,3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5157,5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4755,6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4759,1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Мирненского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2017 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5157,5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5157,5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2017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95154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2017-2019 годах,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2017 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5157,5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71612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867</TotalTime>
  <Words>273</Words>
  <Application>Microsoft Office PowerPoint</Application>
  <PresentationFormat>Экран (4:3)</PresentationFormat>
  <Paragraphs>76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ПРОЕКТ БюджетА МИрненского сельского поселения Дубовского района на 2017-2019 годы</vt:lpstr>
      <vt:lpstr>                                                                                                                                                              Составление проекта бюджета Мирненского  сельского поселения основывается на:   </vt:lpstr>
      <vt:lpstr>Основные характеристики проекта решения Собрания депутатов «О бюджете Мирненского СЕЛЬСКОГО ПОСЕЛЕНИЯ Дубовского района на 2017 год и на плановый период 2018 и 2019 годов», тыс. рублей</vt:lpstr>
      <vt:lpstr>Основные  параметры  бюджета                         Мирненского сельского поселения   на  2017 год, тыс. рублей       Доходы бюджета                          Расходы бюджета 5157,5                                                   5157,5</vt:lpstr>
      <vt:lpstr>Динамика поступлений собственных доходов тыс. рублей</vt:lpstr>
      <vt:lpstr>Структура налоговых и неналоговых доходов бюджета  в 2017 году, тыс. рублей</vt:lpstr>
      <vt:lpstr>Структура налоговых и неналоговых доходов бюджета в 2017-2019 годах, тыс.рублей</vt:lpstr>
      <vt:lpstr>Расходы бюджета в 2017 году  5157,5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1</cp:lastModifiedBy>
  <cp:revision>118</cp:revision>
  <dcterms:created xsi:type="dcterms:W3CDTF">2015-02-20T07:51:34Z</dcterms:created>
  <dcterms:modified xsi:type="dcterms:W3CDTF">2017-04-10T11:09:36Z</dcterms:modified>
</cp:coreProperties>
</file>